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0"/>
  </p:notesMasterIdLst>
  <p:handoutMasterIdLst>
    <p:handoutMasterId r:id="rId51"/>
  </p:handoutMasterIdLst>
  <p:sldIdLst>
    <p:sldId id="256" r:id="rId2"/>
    <p:sldId id="349" r:id="rId3"/>
    <p:sldId id="375" r:id="rId4"/>
    <p:sldId id="262" r:id="rId5"/>
    <p:sldId id="360" r:id="rId6"/>
    <p:sldId id="353" r:id="rId7"/>
    <p:sldId id="354" r:id="rId8"/>
    <p:sldId id="369" r:id="rId9"/>
    <p:sldId id="306" r:id="rId10"/>
    <p:sldId id="368" r:id="rId11"/>
    <p:sldId id="377" r:id="rId12"/>
    <p:sldId id="344" r:id="rId13"/>
    <p:sldId id="365" r:id="rId14"/>
    <p:sldId id="370" r:id="rId15"/>
    <p:sldId id="364" r:id="rId16"/>
    <p:sldId id="371" r:id="rId17"/>
    <p:sldId id="372" r:id="rId18"/>
    <p:sldId id="373" r:id="rId19"/>
    <p:sldId id="361" r:id="rId20"/>
    <p:sldId id="264" r:id="rId21"/>
    <p:sldId id="376" r:id="rId22"/>
    <p:sldId id="350" r:id="rId23"/>
    <p:sldId id="358" r:id="rId24"/>
    <p:sldId id="359" r:id="rId25"/>
    <p:sldId id="315" r:id="rId26"/>
    <p:sldId id="362" r:id="rId27"/>
    <p:sldId id="333" r:id="rId28"/>
    <p:sldId id="334" r:id="rId29"/>
    <p:sldId id="335" r:id="rId30"/>
    <p:sldId id="630" r:id="rId31"/>
    <p:sldId id="327" r:id="rId32"/>
    <p:sldId id="337" r:id="rId33"/>
    <p:sldId id="338" r:id="rId34"/>
    <p:sldId id="339" r:id="rId35"/>
    <p:sldId id="340" r:id="rId36"/>
    <p:sldId id="341" r:id="rId37"/>
    <p:sldId id="342" r:id="rId38"/>
    <p:sldId id="363" r:id="rId39"/>
    <p:sldId id="293" r:id="rId40"/>
    <p:sldId id="351" r:id="rId41"/>
    <p:sldId id="314" r:id="rId42"/>
    <p:sldId id="328" r:id="rId43"/>
    <p:sldId id="329" r:id="rId44"/>
    <p:sldId id="291" r:id="rId45"/>
    <p:sldId id="292" r:id="rId46"/>
    <p:sldId id="296" r:id="rId47"/>
    <p:sldId id="297" r:id="rId48"/>
    <p:sldId id="298" r:id="rId49"/>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0" autoAdjust="0"/>
    <p:restoredTop sz="78875" autoAdjust="0"/>
  </p:normalViewPr>
  <p:slideViewPr>
    <p:cSldViewPr snapToGrid="0">
      <p:cViewPr varScale="1">
        <p:scale>
          <a:sx n="99" d="100"/>
          <a:sy n="99" d="100"/>
        </p:scale>
        <p:origin x="918" y="90"/>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_rels/viewProps.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slide" Target="slides/slide5.xml"/><Relationship Id="rId1" Type="http://schemas.openxmlformats.org/officeDocument/2006/relationships/slide" Target="slides/slide4.xml"/><Relationship Id="rId6" Type="http://schemas.openxmlformats.org/officeDocument/2006/relationships/slide" Target="slides/slide38.xml"/><Relationship Id="rId5" Type="http://schemas.openxmlformats.org/officeDocument/2006/relationships/slide" Target="slides/slide26.xml"/><Relationship Id="rId4"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4520: Sustainable Safe Water on Tap</a:t>
            </a:r>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xfrm>
            <a:off x="457200" y="720725"/>
            <a:ext cx="6400800" cy="3600450"/>
          </a:xfrm>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13</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36544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 January 2016, the </a:t>
            </a:r>
            <a:r>
              <a:rPr lang="en-US" sz="1200" b="0" i="0" u="none" strike="noStrike" kern="1200" dirty="0">
                <a:solidFill>
                  <a:schemeClr val="tx1"/>
                </a:solidFill>
                <a:effectLst/>
                <a:latin typeface="+mn-lt"/>
                <a:ea typeface="+mn-ea"/>
                <a:cs typeface="+mn-cs"/>
                <a:hlinkClick r:id="rId3" tooltip="Sustainable Development Goals"/>
              </a:rPr>
              <a:t>17 Sustainable Development Goals (SDGs) </a:t>
            </a:r>
            <a:r>
              <a:rPr lang="en-US" sz="1200" b="0" i="0" kern="1200" dirty="0">
                <a:solidFill>
                  <a:schemeClr val="tx1"/>
                </a:solidFill>
                <a:effectLst/>
                <a:latin typeface="+mn-lt"/>
                <a:ea typeface="+mn-ea"/>
                <a:cs typeface="+mn-cs"/>
              </a:rPr>
              <a:t>of the </a:t>
            </a:r>
            <a:r>
              <a:rPr lang="en-US" sz="1200" b="0" i="0" u="none" strike="noStrike" kern="1200" dirty="0">
                <a:solidFill>
                  <a:schemeClr val="tx1"/>
                </a:solidFill>
                <a:effectLst/>
                <a:latin typeface="+mn-lt"/>
                <a:ea typeface="+mn-ea"/>
                <a:cs typeface="+mn-cs"/>
                <a:hlinkClick r:id="rId4"/>
              </a:rPr>
              <a:t>2030 Agenda for Sustainable Development</a:t>
            </a:r>
            <a:r>
              <a:rPr lang="en-US" sz="1200" b="0" i="0" kern="1200" dirty="0">
                <a:solidFill>
                  <a:schemeClr val="tx1"/>
                </a:solidFill>
                <a:effectLst/>
                <a:latin typeface="+mn-lt"/>
                <a:ea typeface="+mn-ea"/>
                <a:cs typeface="+mn-cs"/>
              </a:rPr>
              <a:t> — adopted by world leaders in September 2015 at an </a:t>
            </a:r>
            <a:r>
              <a:rPr lang="en-US" sz="1200" b="0" i="0" u="none" strike="noStrike" kern="1200" dirty="0">
                <a:solidFill>
                  <a:schemeClr val="tx1"/>
                </a:solidFill>
                <a:effectLst/>
                <a:latin typeface="+mn-lt"/>
                <a:ea typeface="+mn-ea"/>
                <a:cs typeface="+mn-cs"/>
                <a:hlinkClick r:id="rId5" tooltip="UN Sustainable Development Summit"/>
              </a:rPr>
              <a:t>historic UN Summit </a:t>
            </a:r>
            <a:r>
              <a:rPr lang="en-US" sz="1200" b="0" i="0" kern="1200" dirty="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http://www.un.org/sustainabledevelopment/development-agenda/</a:t>
            </a:r>
          </a:p>
        </p:txBody>
      </p:sp>
      <p:sp>
        <p:nvSpPr>
          <p:cNvPr id="4" name="Slide Number Placeholder 3"/>
          <p:cNvSpPr>
            <a:spLocks noGrp="1"/>
          </p:cNvSpPr>
          <p:nvPr>
            <p:ph type="sldNum" sz="quarter" idx="10"/>
          </p:nvPr>
        </p:nvSpPr>
        <p:spPr/>
        <p:txBody>
          <a:bodyPr/>
          <a:lstStyle/>
          <a:p>
            <a:fld id="{D046E1A4-200E-4ABD-9212-41EB0F3A9311}" type="slidenum">
              <a:rPr lang="en-US" smtClean="0"/>
              <a:t>14</a:t>
            </a:fld>
            <a:endParaRPr lang="en-US"/>
          </a:p>
        </p:txBody>
      </p:sp>
    </p:spTree>
    <p:extLst>
      <p:ext uri="{BB962C8B-B14F-4D97-AF65-F5344CB8AC3E}">
        <p14:creationId xmlns:p14="http://schemas.microsoft.com/office/powerpoint/2010/main" val="413744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http://www.un.org/sustainabledevelopment/blog/2017/07/billions-around-the-world-lack-safe-water-proper-sanitation-facilities-reveals-un-rep</a:t>
            </a:r>
          </a:p>
          <a:p>
            <a:endParaRPr lang="en-US" dirty="0"/>
          </a:p>
          <a:p>
            <a:r>
              <a:rPr lang="en-US" dirty="0"/>
              <a:t>Assumes</a:t>
            </a:r>
            <a:r>
              <a:rPr lang="en-US" baseline="0" dirty="0"/>
              <a:t> 3 mL/s</a:t>
            </a:r>
          </a:p>
          <a:p>
            <a:endParaRPr lang="en-US" baseline="0" dirty="0"/>
          </a:p>
          <a:p>
            <a:r>
              <a:rPr lang="en-US" baseline="0" dirty="0"/>
              <a:t>NYC is 1 BGD = 44000 L/s</a:t>
            </a:r>
          </a:p>
          <a:p>
            <a:r>
              <a:rPr lang="en-US" baseline="0" dirty="0"/>
              <a:t>18 NYC per year</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16</a:t>
            </a:fld>
            <a:endParaRPr lang="en-US"/>
          </a:p>
        </p:txBody>
      </p:sp>
    </p:spTree>
    <p:extLst>
      <p:ext uri="{BB962C8B-B14F-4D97-AF65-F5344CB8AC3E}">
        <p14:creationId xmlns:p14="http://schemas.microsoft.com/office/powerpoint/2010/main" val="4255792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La Esperanza, Honduras</a:t>
            </a:r>
          </a:p>
        </p:txBody>
      </p:sp>
      <p:sp>
        <p:nvSpPr>
          <p:cNvPr id="4" name="Slide Number Placeholder 3"/>
          <p:cNvSpPr>
            <a:spLocks noGrp="1"/>
          </p:cNvSpPr>
          <p:nvPr>
            <p:ph type="sldNum" sz="quarter" idx="10"/>
          </p:nvPr>
        </p:nvSpPr>
        <p:spPr/>
        <p:txBody>
          <a:bodyPr/>
          <a:lstStyle/>
          <a:p>
            <a:fld id="{C6A96C34-9B99-40A6-A8AB-95049CE3F8AF}" type="slidenum">
              <a:rPr lang="en-US" smtClean="0"/>
              <a:t>17</a:t>
            </a:fld>
            <a:endParaRPr lang="en-US"/>
          </a:p>
        </p:txBody>
      </p:sp>
    </p:spTree>
    <p:extLst>
      <p:ext uri="{BB962C8B-B14F-4D97-AF65-F5344CB8AC3E}">
        <p14:creationId xmlns:p14="http://schemas.microsoft.com/office/powerpoint/2010/main" val="721715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19</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6119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20</a:t>
            </a:fld>
            <a:endParaRPr lang="en-US"/>
          </a:p>
        </p:txBody>
      </p:sp>
      <p:sp>
        <p:nvSpPr>
          <p:cNvPr id="31746" name="Rectangle 2"/>
          <p:cNvSpPr>
            <a:spLocks noGrp="1" noRot="1" noChangeAspect="1" noChangeArrowheads="1" noTextEdit="1"/>
          </p:cNvSpPr>
          <p:nvPr>
            <p:ph type="sldImg"/>
          </p:nvPr>
        </p:nvSpPr>
        <p:spPr>
          <a:xfrm>
            <a:off x="457200" y="720725"/>
            <a:ext cx="6400800" cy="3600450"/>
          </a:xfrm>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22</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24</a:t>
            </a:fld>
            <a:endParaRPr lang="es-HN">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26</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374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27</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sometimes compensate for poor engineering by providing more inputs</a:t>
            </a:r>
          </a:p>
          <a:p>
            <a:pPr lvl="1"/>
            <a:r>
              <a:rPr lang="en-US" dirty="0"/>
              <a:t>Energy – fossil fuels</a:t>
            </a:r>
          </a:p>
          <a:p>
            <a:pPr lvl="1"/>
            <a:r>
              <a:rPr lang="en-US" dirty="0"/>
              <a:t>Education</a:t>
            </a:r>
          </a:p>
          <a:p>
            <a:pPr lvl="1"/>
            <a:r>
              <a:rPr lang="en-US" dirty="0"/>
              <a:t>Money</a:t>
            </a:r>
          </a:p>
          <a:p>
            <a:pPr lvl="1"/>
            <a:r>
              <a:rPr lang="en-US" dirty="0"/>
              <a:t>Management</a:t>
            </a:r>
          </a:p>
          <a:p>
            <a:pPr lvl="1"/>
            <a:r>
              <a:rPr lang="en-US" dirty="0"/>
              <a:t>Labor</a:t>
            </a:r>
          </a:p>
          <a:p>
            <a:r>
              <a:rPr lang="en-US" dirty="0"/>
              <a:t>You can sometimes reduce this burden on society by improving the technologies</a:t>
            </a:r>
          </a:p>
          <a:p>
            <a:r>
              <a:rPr lang="en-US" dirty="0"/>
              <a:t>These factors are multipliers!!!!</a:t>
            </a:r>
          </a:p>
          <a:p>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30</a:t>
            </a:fld>
            <a:endParaRPr lang="en-US"/>
          </a:p>
        </p:txBody>
      </p:sp>
    </p:spTree>
    <p:extLst>
      <p:ext uri="{BB962C8B-B14F-4D97-AF65-F5344CB8AC3E}">
        <p14:creationId xmlns:p14="http://schemas.microsoft.com/office/powerpoint/2010/main" val="4115171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0628990-8005-4ECC-8120-CFD0BC206292}" type="slidenum">
              <a:rPr lang="es-HN" smtClean="0">
                <a:latin typeface="Arial" pitchFamily="34" charset="0"/>
              </a:rPr>
              <a:pPr/>
              <a:t>31</a:t>
            </a:fld>
            <a:endParaRPr lang="es-HN">
              <a:latin typeface="Arial" pitchFamily="34" charset="0"/>
            </a:endParaRPr>
          </a:p>
        </p:txBody>
      </p:sp>
      <p:sp>
        <p:nvSpPr>
          <p:cNvPr id="33795" name="Rectangle 2"/>
          <p:cNvSpPr>
            <a:spLocks noGrp="1" noRot="1" noChangeAspect="1" noChangeArrowheads="1" noTextEdit="1"/>
          </p:cNvSpPr>
          <p:nvPr>
            <p:ph type="sldImg"/>
          </p:nvPr>
        </p:nvSpPr>
        <p:spPr>
          <a:xfrm>
            <a:off x="458788" y="720725"/>
            <a:ext cx="6400800" cy="3600450"/>
          </a:xfrm>
          <a:ln/>
        </p:spPr>
      </p:sp>
      <p:sp>
        <p:nvSpPr>
          <p:cNvPr id="33796" name="Rectangle 3"/>
          <p:cNvSpPr>
            <a:spLocks noGrp="1" noChangeArrowheads="1"/>
          </p:cNvSpPr>
          <p:nvPr>
            <p:ph type="body" idx="1"/>
          </p:nvPr>
        </p:nvSpPr>
        <p:spPr>
          <a:noFill/>
          <a:ln/>
        </p:spPr>
        <p:txBody>
          <a:bodyPr/>
          <a:lstStyle/>
          <a:p>
            <a:pPr eaLnBrk="1" hangingPunct="1"/>
            <a:r>
              <a:rPr lang="en-US">
                <a:latin typeface="Arial" pitchFamily="34" charset="0"/>
              </a:rPr>
              <a:t>Ethics of Engineering Experimentation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33</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38</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0717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39</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40</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42</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458788" y="720725"/>
            <a:ext cx="64008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5</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14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24BB2-342B-41BA-838A-74C167579698}" type="slidenum">
              <a:rPr lang="en-US"/>
              <a:pPr/>
              <a:t>44</a:t>
            </a:fld>
            <a:endParaRPr lang="en-US"/>
          </a:p>
        </p:txBody>
      </p:sp>
      <p:sp>
        <p:nvSpPr>
          <p:cNvPr id="104450" name="Rectangle 2"/>
          <p:cNvSpPr>
            <a:spLocks noGrp="1" noRot="1" noChangeAspect="1" noChangeArrowheads="1" noTextEdit="1"/>
          </p:cNvSpPr>
          <p:nvPr>
            <p:ph type="sldImg"/>
          </p:nvPr>
        </p:nvSpPr>
        <p:spPr>
          <a:xfrm>
            <a:off x="457200" y="720725"/>
            <a:ext cx="6400800" cy="3600450"/>
          </a:xfrm>
          <a:ln/>
        </p:spPr>
      </p:sp>
      <p:sp>
        <p:nvSpPr>
          <p:cNvPr id="104451" name="Rectangle 3"/>
          <p:cNvSpPr>
            <a:spLocks noGrp="1" noChangeArrowheads="1"/>
          </p:cNvSpPr>
          <p:nvPr>
            <p:ph type="body" idx="1"/>
          </p:nvPr>
        </p:nvSpPr>
        <p:spPr/>
        <p:txBody>
          <a:bodyPr/>
          <a:lstStyle/>
          <a:p>
            <a:r>
              <a:rPr lang="en-US" dirty="0"/>
              <a:t>We have the technology. The problem is weak economies.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0FF21-AF1D-4FD0-BC0D-16FC7BF3439C}" type="slidenum">
              <a:rPr lang="en-US"/>
              <a:pPr/>
              <a:t>45</a:t>
            </a:fld>
            <a:endParaRPr lang="en-US"/>
          </a:p>
        </p:txBody>
      </p:sp>
      <p:sp>
        <p:nvSpPr>
          <p:cNvPr id="105474" name="Rectangle 2"/>
          <p:cNvSpPr>
            <a:spLocks noGrp="1" noRot="1" noChangeAspect="1" noChangeArrowheads="1" noTextEdit="1"/>
          </p:cNvSpPr>
          <p:nvPr>
            <p:ph type="sldImg"/>
          </p:nvPr>
        </p:nvSpPr>
        <p:spPr>
          <a:xfrm>
            <a:off x="457200" y="720725"/>
            <a:ext cx="6400800" cy="3600450"/>
          </a:xfrm>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29D-F6DA-482A-8D34-145635234085}" type="slidenum">
              <a:rPr lang="en-US"/>
              <a:pPr/>
              <a:t>46</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21879-4DCB-483B-B44B-D135493A9F08}" type="slidenum">
              <a:rPr lang="en-US"/>
              <a:pPr/>
              <a:t>47</a:t>
            </a:fld>
            <a:endParaRPr lang="en-US"/>
          </a:p>
        </p:txBody>
      </p:sp>
      <p:sp>
        <p:nvSpPr>
          <p:cNvPr id="118786" name="Rectangle 2"/>
          <p:cNvSpPr>
            <a:spLocks noGrp="1" noRot="1" noChangeAspect="1" noChangeArrowheads="1" noTextEdit="1"/>
          </p:cNvSpPr>
          <p:nvPr>
            <p:ph type="sldImg"/>
          </p:nvPr>
        </p:nvSpPr>
        <p:spPr>
          <a:xfrm>
            <a:off x="457200" y="720725"/>
            <a:ext cx="6400800" cy="3600450"/>
          </a:xfrm>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E916-5A53-48BD-BD85-EA632303974E}" type="slidenum">
              <a:rPr lang="en-US"/>
              <a:pPr/>
              <a:t>48</a:t>
            </a:fld>
            <a:endParaRPr lang="en-US"/>
          </a:p>
        </p:txBody>
      </p:sp>
      <p:sp>
        <p:nvSpPr>
          <p:cNvPr id="122882" name="Rectangle 2"/>
          <p:cNvSpPr>
            <a:spLocks noGrp="1" noRot="1" noChangeAspect="1" noChangeArrowheads="1" noTextEdit="1"/>
          </p:cNvSpPr>
          <p:nvPr>
            <p:ph type="sldImg"/>
          </p:nvPr>
        </p:nvSpPr>
        <p:spPr>
          <a:xfrm>
            <a:off x="457200" y="720725"/>
            <a:ext cx="6400800" cy="3600450"/>
          </a:xfrm>
          <a:ln/>
        </p:spPr>
      </p:sp>
      <p:sp>
        <p:nvSpPr>
          <p:cNvPr id="122883" name="Rectangle 3"/>
          <p:cNvSpPr>
            <a:spLocks noGrp="1" noChangeArrowheads="1"/>
          </p:cNvSpPr>
          <p:nvPr>
            <p:ph type="body" idx="1"/>
          </p:nvPr>
        </p:nvSpPr>
        <p:spPr/>
        <p:txBody>
          <a:bodyPr/>
          <a:lstStyle/>
          <a:p>
            <a:r>
              <a:rPr lang="en-US" dirty="0"/>
              <a:t>R&amp;D</a:t>
            </a:r>
            <a:r>
              <a:rPr lang="en-US" baseline="0" dirty="0"/>
              <a:t> is expensive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https://www.ircwash.org/blog/third-glass-three-quarters-full?utm_source=Amplify&amp;utm_campaign=5c4000cc1e-Amplify_Aug_2017&amp;utm_medium=email&amp;utm_term=0_d60e6862b4-5c4000cc1e-48437621</a:t>
            </a:r>
          </a:p>
          <a:p>
            <a:r>
              <a:rPr lang="en-US" b="0" dirty="0"/>
              <a:t>Honduran</a:t>
            </a:r>
            <a:r>
              <a:rPr lang="en-US" b="0" baseline="0" dirty="0"/>
              <a:t> government doesn’t even know how to contact the vast majority of the community water providers!</a:t>
            </a:r>
            <a:endParaRPr lang="en-US" b="0"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http://www.who.int/mediacentre/factsheets/fs391/en/</a:t>
            </a:r>
          </a:p>
          <a:p>
            <a:r>
              <a:rPr lang="en-US" dirty="0"/>
              <a:t>Ridiculous number of significant digits. This is 1 billion and it might be 3 people…</a:t>
            </a:r>
          </a:p>
          <a:p>
            <a:r>
              <a:rPr lang="en-US" dirty="0"/>
              <a:t>This suggests that for a basic service it is okay if it contains feces.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9</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Adapted from presentation by Amy Pickering at Cornell University in December 2018.</a:t>
            </a:r>
          </a:p>
          <a:p>
            <a:endParaRPr lang="en-US" dirty="0"/>
          </a:p>
          <a:p>
            <a:pPr marL="228600" indent="-228600">
              <a:buAutoNum type="arabicPeriod"/>
            </a:pPr>
            <a:r>
              <a:rPr lang="en-US" dirty="0"/>
              <a:t>Cost of centralized water treatment is the treatment part!</a:t>
            </a:r>
            <a:r>
              <a:rPr lang="en-US" baseline="0" dirty="0"/>
              <a:t> This forgets that in a city you need centralized water provision in any case.</a:t>
            </a:r>
          </a:p>
          <a:p>
            <a:pPr marL="228600" indent="-228600">
              <a:buAutoNum type="arabicPeriod"/>
            </a:pPr>
            <a:r>
              <a:rPr lang="en-US" baseline="0" dirty="0"/>
              <a:t>Vended water means tanker trucks instead of a distribution pipe network!!!!! Are we really saying tanker truck water is cheaper than piped water????</a:t>
            </a:r>
          </a:p>
          <a:p>
            <a:pPr marL="228600" indent="-228600">
              <a:buAutoNum type="arabicPeriod"/>
            </a:pPr>
            <a:r>
              <a:rPr lang="en-US" baseline="0" dirty="0"/>
              <a:t>If you don’t have a water supply system that you don’t have any water to boil.</a:t>
            </a:r>
          </a:p>
          <a:p>
            <a:pPr marL="228600" indent="-228600">
              <a:buAutoNum type="arabicPeriod"/>
            </a:pPr>
            <a:r>
              <a:rPr lang="en-US" baseline="0" dirty="0"/>
              <a:t>Boiling doesn’t make water that is aesthetically pleasing.</a:t>
            </a:r>
          </a:p>
          <a:p>
            <a:pPr marL="228600" indent="-228600">
              <a:buAutoNum type="arabicPeriod"/>
            </a:pPr>
            <a:r>
              <a:rPr lang="en-US" baseline="0" dirty="0"/>
              <a:t>This forgot to ask what the consumer wanted!</a:t>
            </a:r>
          </a:p>
          <a:p>
            <a:pPr marL="228600" indent="-228600">
              <a:buAutoNum type="arabicPeriod"/>
            </a:pPr>
            <a:r>
              <a:rPr lang="en-US" baseline="0"/>
              <a:t>Check the math!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10</a:t>
            </a:fld>
            <a:endParaRPr lang="en-US"/>
          </a:p>
        </p:txBody>
      </p:sp>
    </p:spTree>
    <p:extLst>
      <p:ext uri="{BB962C8B-B14F-4D97-AF65-F5344CB8AC3E}">
        <p14:creationId xmlns:p14="http://schemas.microsoft.com/office/powerpoint/2010/main" val="1757664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Distribution systems cost much more than the treatment plant to build</a:t>
            </a:r>
          </a:p>
          <a:p>
            <a:endParaRPr lang="en-US" dirty="0"/>
          </a:p>
        </p:txBody>
      </p:sp>
      <p:sp>
        <p:nvSpPr>
          <p:cNvPr id="4" name="Slide Number Placeholder 3"/>
          <p:cNvSpPr>
            <a:spLocks noGrp="1"/>
          </p:cNvSpPr>
          <p:nvPr>
            <p:ph type="sldNum" sz="quarter" idx="5"/>
          </p:nvPr>
        </p:nvSpPr>
        <p:spPr/>
        <p:txBody>
          <a:bodyPr/>
          <a:lstStyle/>
          <a:p>
            <a:fld id="{36162871-416D-4AE9-A5A7-214A62341D5B}" type="slidenum">
              <a:rPr lang="en-US" smtClean="0"/>
              <a:pPr/>
              <a:t>11</a:t>
            </a:fld>
            <a:endParaRPr lang="en-US"/>
          </a:p>
        </p:txBody>
      </p:sp>
    </p:spTree>
    <p:extLst>
      <p:ext uri="{BB962C8B-B14F-4D97-AF65-F5344CB8AC3E}">
        <p14:creationId xmlns:p14="http://schemas.microsoft.com/office/powerpoint/2010/main" val="1577422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p>
          <a:p>
            <a:r>
              <a:rPr lang="en-US" baseline="0" dirty="0"/>
              <a:t>Sustainability is above the x=y line</a:t>
            </a:r>
          </a:p>
          <a:p>
            <a:r>
              <a:rPr lang="en-US" baseline="0" dirty="0"/>
              <a:t>Incremental cost for treatment is small! (both capital cost and operating costs)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1/6/2022</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1645362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1/6/2022</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24392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1/6/2022</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971796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1/6/2022</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55905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1/6/2022</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32601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1/6/2022</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652775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3607136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2513594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6/1/2022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28031861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1/6/2022</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3773250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3.xml"/><Relationship Id="rId5" Type="http://schemas.openxmlformats.org/officeDocument/2006/relationships/slide" Target="slide26.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un.org/sustainabledevelopment/water-and-sanitation/"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3.xml"/><Relationship Id="rId5" Type="http://schemas.openxmlformats.org/officeDocument/2006/relationships/slide" Target="slide26.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3.xml"/><Relationship Id="rId5" Type="http://schemas.openxmlformats.org/officeDocument/2006/relationships/slide" Target="slide26.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jpeg"/><Relationship Id="rId12"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jpeg"/><Relationship Id="rId11" Type="http://schemas.openxmlformats.org/officeDocument/2006/relationships/image" Target="../media/image33.pn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3.xml"/><Relationship Id="rId5" Type="http://schemas.openxmlformats.org/officeDocument/2006/relationships/slide" Target="slide26.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slideLayout" Target="../slideLayouts/slideLayout5.xml"/><Relationship Id="rId7" Type="http://schemas.openxmlformats.org/officeDocument/2006/relationships/image" Target="../media/image43.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wmf"/></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3.png"/><Relationship Id="rId4" Type="http://schemas.openxmlformats.org/officeDocument/2006/relationships/hyperlink" Target="http://www.industry.siemens.com/Water/en/markets/p_02.ht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12"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9.xml"/><Relationship Id="rId5" Type="http://schemas.openxmlformats.org/officeDocument/2006/relationships/slide" Target="slide26.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s>
</file>

<file path=ppt/slides/_rels/slide6.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vs required personal effort: Current paradigm myth!</a:t>
            </a:r>
          </a:p>
        </p:txBody>
      </p:sp>
      <p:cxnSp>
        <p:nvCxnSpPr>
          <p:cNvPr id="4" name="Straight Arrow Connector 3"/>
          <p:cNvCxnSpPr/>
          <p:nvPr/>
        </p:nvCxnSpPr>
        <p:spPr>
          <a:xfrm flipV="1">
            <a:off x="1080122" y="2300768"/>
            <a:ext cx="0" cy="3385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058350" y="5686225"/>
            <a:ext cx="7097486" cy="54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603113" y="3600553"/>
            <a:ext cx="2298258" cy="523220"/>
          </a:xfrm>
          <a:prstGeom prst="rect">
            <a:avLst/>
          </a:prstGeom>
          <a:noFill/>
        </p:spPr>
        <p:txBody>
          <a:bodyPr wrap="none" rtlCol="0">
            <a:spAutoFit/>
          </a:bodyPr>
          <a:lstStyle/>
          <a:p>
            <a:r>
              <a:rPr lang="en-US" dirty="0"/>
              <a:t>Per-capita cost</a:t>
            </a:r>
          </a:p>
        </p:txBody>
      </p:sp>
      <p:sp>
        <p:nvSpPr>
          <p:cNvPr id="8" name="TextBox 7"/>
          <p:cNvSpPr txBox="1"/>
          <p:nvPr/>
        </p:nvSpPr>
        <p:spPr>
          <a:xfrm>
            <a:off x="1831237" y="5903939"/>
            <a:ext cx="5782289" cy="523220"/>
          </a:xfrm>
          <a:prstGeom prst="rect">
            <a:avLst/>
          </a:prstGeom>
          <a:noFill/>
        </p:spPr>
        <p:txBody>
          <a:bodyPr wrap="none" rtlCol="0">
            <a:spAutoFit/>
          </a:bodyPr>
          <a:lstStyle/>
          <a:p>
            <a:r>
              <a:rPr lang="en-US" dirty="0"/>
              <a:t>Personal (or household) effort required</a:t>
            </a:r>
          </a:p>
        </p:txBody>
      </p:sp>
      <p:sp>
        <p:nvSpPr>
          <p:cNvPr id="9" name="TextBox 8"/>
          <p:cNvSpPr txBox="1"/>
          <p:nvPr/>
        </p:nvSpPr>
        <p:spPr>
          <a:xfrm>
            <a:off x="1254294" y="1756483"/>
            <a:ext cx="1937657" cy="707886"/>
          </a:xfrm>
          <a:prstGeom prst="rect">
            <a:avLst/>
          </a:prstGeom>
          <a:noFill/>
        </p:spPr>
        <p:txBody>
          <a:bodyPr wrap="square" rtlCol="0">
            <a:spAutoFit/>
          </a:bodyPr>
          <a:lstStyle/>
          <a:p>
            <a:pPr algn="ctr"/>
            <a:r>
              <a:rPr lang="en-US" sz="2000" dirty="0">
                <a:solidFill>
                  <a:schemeClr val="accent1"/>
                </a:solidFill>
              </a:rPr>
              <a:t>Centralized water treatment</a:t>
            </a:r>
          </a:p>
        </p:txBody>
      </p:sp>
      <p:sp>
        <p:nvSpPr>
          <p:cNvPr id="10" name="TextBox 9"/>
          <p:cNvSpPr txBox="1"/>
          <p:nvPr/>
        </p:nvSpPr>
        <p:spPr>
          <a:xfrm>
            <a:off x="3022741" y="2124382"/>
            <a:ext cx="1350183" cy="707886"/>
          </a:xfrm>
          <a:prstGeom prst="rect">
            <a:avLst/>
          </a:prstGeom>
          <a:noFill/>
        </p:spPr>
        <p:txBody>
          <a:bodyPr wrap="square" rtlCol="0">
            <a:spAutoFit/>
          </a:bodyPr>
          <a:lstStyle/>
          <a:p>
            <a:pPr algn="ctr"/>
            <a:r>
              <a:rPr lang="en-US" sz="2000" dirty="0">
                <a:solidFill>
                  <a:schemeClr val="accent1"/>
                </a:solidFill>
              </a:rPr>
              <a:t>Vended water</a:t>
            </a:r>
          </a:p>
        </p:txBody>
      </p:sp>
      <p:sp>
        <p:nvSpPr>
          <p:cNvPr id="11" name="TextBox 10"/>
          <p:cNvSpPr txBox="1"/>
          <p:nvPr/>
        </p:nvSpPr>
        <p:spPr>
          <a:xfrm>
            <a:off x="4177918" y="2641612"/>
            <a:ext cx="1350183" cy="707886"/>
          </a:xfrm>
          <a:prstGeom prst="rect">
            <a:avLst/>
          </a:prstGeom>
          <a:noFill/>
        </p:spPr>
        <p:txBody>
          <a:bodyPr wrap="square" rtlCol="0">
            <a:spAutoFit/>
          </a:bodyPr>
          <a:lstStyle/>
          <a:p>
            <a:pPr algn="ctr"/>
            <a:r>
              <a:rPr lang="en-US" sz="2000" dirty="0">
                <a:solidFill>
                  <a:schemeClr val="accent1"/>
                </a:solidFill>
              </a:rPr>
              <a:t>Ceramic filters</a:t>
            </a:r>
          </a:p>
        </p:txBody>
      </p:sp>
      <p:sp>
        <p:nvSpPr>
          <p:cNvPr id="12" name="TextBox 11"/>
          <p:cNvSpPr txBox="1"/>
          <p:nvPr/>
        </p:nvSpPr>
        <p:spPr>
          <a:xfrm>
            <a:off x="5397472" y="3514625"/>
            <a:ext cx="952504" cy="400110"/>
          </a:xfrm>
          <a:prstGeom prst="rect">
            <a:avLst/>
          </a:prstGeom>
          <a:noFill/>
        </p:spPr>
        <p:txBody>
          <a:bodyPr wrap="none" rtlCol="0">
            <a:spAutoFit/>
          </a:bodyPr>
          <a:lstStyle/>
          <a:p>
            <a:pPr algn="ctr"/>
            <a:r>
              <a:rPr lang="en-US" sz="2000" dirty="0">
                <a:solidFill>
                  <a:schemeClr val="accent1"/>
                </a:solidFill>
              </a:rPr>
              <a:t>Boiling</a:t>
            </a:r>
          </a:p>
        </p:txBody>
      </p:sp>
      <p:sp>
        <p:nvSpPr>
          <p:cNvPr id="13" name="TextBox 12"/>
          <p:cNvSpPr txBox="1"/>
          <p:nvPr/>
        </p:nvSpPr>
        <p:spPr>
          <a:xfrm>
            <a:off x="6272000" y="4108228"/>
            <a:ext cx="1470180" cy="707886"/>
          </a:xfrm>
          <a:prstGeom prst="rect">
            <a:avLst/>
          </a:prstGeom>
          <a:noFill/>
        </p:spPr>
        <p:txBody>
          <a:bodyPr wrap="square" rtlCol="0">
            <a:spAutoFit/>
          </a:bodyPr>
          <a:lstStyle/>
          <a:p>
            <a:pPr algn="ctr"/>
            <a:r>
              <a:rPr lang="en-US" sz="2000" dirty="0">
                <a:solidFill>
                  <a:schemeClr val="accent1"/>
                </a:solidFill>
              </a:rPr>
              <a:t>POU chlorination</a:t>
            </a:r>
          </a:p>
        </p:txBody>
      </p:sp>
      <p:sp>
        <p:nvSpPr>
          <p:cNvPr id="14" name="TextBox 13"/>
          <p:cNvSpPr txBox="1"/>
          <p:nvPr/>
        </p:nvSpPr>
        <p:spPr>
          <a:xfrm>
            <a:off x="7110808" y="4760467"/>
            <a:ext cx="1645900" cy="707886"/>
          </a:xfrm>
          <a:prstGeom prst="rect">
            <a:avLst/>
          </a:prstGeom>
          <a:noFill/>
        </p:spPr>
        <p:txBody>
          <a:bodyPr wrap="square" rtlCol="0">
            <a:spAutoFit/>
          </a:bodyPr>
          <a:lstStyle/>
          <a:p>
            <a:pPr algn="ctr"/>
            <a:r>
              <a:rPr lang="en-US" sz="2000" dirty="0">
                <a:solidFill>
                  <a:schemeClr val="accent1"/>
                </a:solidFill>
              </a:rPr>
              <a:t>Solar Disinfection</a:t>
            </a:r>
          </a:p>
        </p:txBody>
      </p:sp>
      <p:sp>
        <p:nvSpPr>
          <p:cNvPr id="15" name="TextBox 14"/>
          <p:cNvSpPr txBox="1"/>
          <p:nvPr/>
        </p:nvSpPr>
        <p:spPr>
          <a:xfrm>
            <a:off x="1723416" y="3862163"/>
            <a:ext cx="3635829" cy="1384995"/>
          </a:xfrm>
          <a:prstGeom prst="rect">
            <a:avLst/>
          </a:prstGeom>
          <a:noFill/>
        </p:spPr>
        <p:txBody>
          <a:bodyPr wrap="square" rtlCol="0">
            <a:spAutoFit/>
          </a:bodyPr>
          <a:lstStyle/>
          <a:p>
            <a:r>
              <a:rPr lang="en-US" dirty="0"/>
              <a:t>What are the assumptions underlying this infographic?</a:t>
            </a:r>
          </a:p>
        </p:txBody>
      </p:sp>
      <p:sp>
        <p:nvSpPr>
          <p:cNvPr id="3" name="TextBox 2">
            <a:extLst>
              <a:ext uri="{FF2B5EF4-FFF2-40B4-BE49-F238E27FC236}">
                <a16:creationId xmlns:a16="http://schemas.microsoft.com/office/drawing/2014/main" id="{E99924C1-FAAB-4A60-9E27-CFEC85656BFC}"/>
              </a:ext>
            </a:extLst>
          </p:cNvPr>
          <p:cNvSpPr txBox="1"/>
          <p:nvPr/>
        </p:nvSpPr>
        <p:spPr>
          <a:xfrm>
            <a:off x="7919691" y="1610842"/>
            <a:ext cx="3987903" cy="3108543"/>
          </a:xfrm>
          <a:prstGeom prst="rect">
            <a:avLst/>
          </a:prstGeom>
          <a:noFill/>
        </p:spPr>
        <p:txBody>
          <a:bodyPr wrap="square" rtlCol="0">
            <a:spAutoFit/>
          </a:bodyPr>
          <a:lstStyle/>
          <a:p>
            <a:r>
              <a:rPr lang="en-US" dirty="0"/>
              <a:t>Where does the water come from for each of these treatment options?</a:t>
            </a:r>
          </a:p>
          <a:p>
            <a:endParaRPr lang="en-US" dirty="0"/>
          </a:p>
          <a:p>
            <a:r>
              <a:rPr lang="en-US" dirty="0"/>
              <a:t>Which costs more, distributing the water or treating the water?</a:t>
            </a:r>
          </a:p>
        </p:txBody>
      </p:sp>
    </p:spTree>
    <p:extLst>
      <p:ext uri="{BB962C8B-B14F-4D97-AF65-F5344CB8AC3E}">
        <p14:creationId xmlns:p14="http://schemas.microsoft.com/office/powerpoint/2010/main" val="813493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6F8BF0-2813-49E3-B59D-1ACE6E2CDE0C}"/>
              </a:ext>
            </a:extLst>
          </p:cNvPr>
          <p:cNvPicPr>
            <a:picLocks noChangeAspect="1"/>
          </p:cNvPicPr>
          <p:nvPr/>
        </p:nvPicPr>
        <p:blipFill>
          <a:blip r:embed="rId3"/>
          <a:stretch>
            <a:fillRect/>
          </a:stretch>
        </p:blipFill>
        <p:spPr>
          <a:xfrm>
            <a:off x="0" y="0"/>
            <a:ext cx="5344511" cy="6858000"/>
          </a:xfrm>
          <a:prstGeom prst="rect">
            <a:avLst/>
          </a:prstGeom>
        </p:spPr>
      </p:pic>
      <p:grpSp>
        <p:nvGrpSpPr>
          <p:cNvPr id="14" name="Group 13">
            <a:extLst>
              <a:ext uri="{FF2B5EF4-FFF2-40B4-BE49-F238E27FC236}">
                <a16:creationId xmlns:a16="http://schemas.microsoft.com/office/drawing/2014/main" id="{BDBAAFB2-ADDD-43D7-A491-459280785B98}"/>
              </a:ext>
            </a:extLst>
          </p:cNvPr>
          <p:cNvGrpSpPr/>
          <p:nvPr/>
        </p:nvGrpSpPr>
        <p:grpSpPr>
          <a:xfrm>
            <a:off x="3333135" y="0"/>
            <a:ext cx="9538285" cy="6858000"/>
            <a:chOff x="3333135" y="0"/>
            <a:chExt cx="9538285" cy="6858000"/>
          </a:xfrm>
        </p:grpSpPr>
        <p:pic>
          <p:nvPicPr>
            <p:cNvPr id="4" name="Picture 3">
              <a:extLst>
                <a:ext uri="{FF2B5EF4-FFF2-40B4-BE49-F238E27FC236}">
                  <a16:creationId xmlns:a16="http://schemas.microsoft.com/office/drawing/2014/main" id="{D20492D6-A6A5-4144-9144-293F5C320C58}"/>
                </a:ext>
              </a:extLst>
            </p:cNvPr>
            <p:cNvPicPr>
              <a:picLocks noChangeAspect="1"/>
            </p:cNvPicPr>
            <p:nvPr/>
          </p:nvPicPr>
          <p:blipFill>
            <a:blip r:embed="rId4"/>
            <a:stretch>
              <a:fillRect/>
            </a:stretch>
          </p:blipFill>
          <p:spPr>
            <a:xfrm>
              <a:off x="7756655" y="0"/>
              <a:ext cx="5114765" cy="6858000"/>
            </a:xfrm>
            <a:prstGeom prst="rect">
              <a:avLst/>
            </a:prstGeom>
          </p:spPr>
        </p:pic>
        <p:sp>
          <p:nvSpPr>
            <p:cNvPr id="5" name="Rectangle 4">
              <a:extLst>
                <a:ext uri="{FF2B5EF4-FFF2-40B4-BE49-F238E27FC236}">
                  <a16:creationId xmlns:a16="http://schemas.microsoft.com/office/drawing/2014/main" id="{A4D1ACF6-CC84-4A0F-9AE9-4F33EA8DEFC6}"/>
                </a:ext>
              </a:extLst>
            </p:cNvPr>
            <p:cNvSpPr/>
            <p:nvPr/>
          </p:nvSpPr>
          <p:spPr>
            <a:xfrm>
              <a:off x="3333135" y="2113934"/>
              <a:ext cx="1406013" cy="1848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4935E1CA-109F-46BF-9FB2-2AFDDB9A6DC7}"/>
                </a:ext>
              </a:extLst>
            </p:cNvPr>
            <p:cNvCxnSpPr>
              <a:cxnSpLocks/>
            </p:cNvCxnSpPr>
            <p:nvPr/>
          </p:nvCxnSpPr>
          <p:spPr>
            <a:xfrm flipV="1">
              <a:off x="3333135" y="0"/>
              <a:ext cx="4423520" cy="211393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0236020-5F19-48E6-8F4E-27C33135F596}"/>
                </a:ext>
              </a:extLst>
            </p:cNvPr>
            <p:cNvCxnSpPr>
              <a:cxnSpLocks/>
            </p:cNvCxnSpPr>
            <p:nvPr/>
          </p:nvCxnSpPr>
          <p:spPr>
            <a:xfrm>
              <a:off x="3333135" y="3962399"/>
              <a:ext cx="4423520" cy="289560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F327DF18-AC63-4E28-A3F7-3A2A52BE0861}"/>
              </a:ext>
            </a:extLst>
          </p:cNvPr>
          <p:cNvSpPr/>
          <p:nvPr/>
        </p:nvSpPr>
        <p:spPr>
          <a:xfrm>
            <a:off x="11641394" y="2340077"/>
            <a:ext cx="481780" cy="589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2FAC5C0-EA9C-46E0-B30A-AF30C40E0441}"/>
              </a:ext>
            </a:extLst>
          </p:cNvPr>
          <p:cNvSpPr txBox="1"/>
          <p:nvPr/>
        </p:nvSpPr>
        <p:spPr>
          <a:xfrm>
            <a:off x="5555226" y="2812026"/>
            <a:ext cx="1877961" cy="954107"/>
          </a:xfrm>
          <a:prstGeom prst="rect">
            <a:avLst/>
          </a:prstGeom>
          <a:noFill/>
        </p:spPr>
        <p:txBody>
          <a:bodyPr wrap="square" rtlCol="0">
            <a:spAutoFit/>
          </a:bodyPr>
          <a:lstStyle/>
          <a:p>
            <a:r>
              <a:rPr lang="en-US" dirty="0" err="1"/>
              <a:t>Moroceli</a:t>
            </a:r>
            <a:r>
              <a:rPr lang="en-US" dirty="0"/>
              <a:t>, Honduras</a:t>
            </a:r>
          </a:p>
        </p:txBody>
      </p:sp>
    </p:spTree>
    <p:extLst>
      <p:ext uri="{BB962C8B-B14F-4D97-AF65-F5344CB8AC3E}">
        <p14:creationId xmlns:p14="http://schemas.microsoft.com/office/powerpoint/2010/main" val="1499830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p:nvPr>
        </p:nvSpPr>
        <p:spPr/>
        <p:txBody>
          <a:bodyPr/>
          <a:lstStyle/>
          <a:p>
            <a:r>
              <a:rPr lang="en-US"/>
              <a:t>Value of Service and Willingness to Pay</a:t>
            </a:r>
            <a:endParaRPr lang="en-US" dirty="0"/>
          </a:p>
        </p:txBody>
      </p:sp>
      <p:sp>
        <p:nvSpPr>
          <p:cNvPr id="17411" name="Content Placeholder 2"/>
          <p:cNvSpPr>
            <a:spLocks noGrp="1"/>
          </p:cNvSpPr>
          <p:nvPr>
            <p:ph idx="4294967295"/>
          </p:nvPr>
        </p:nvSpPr>
        <p:spPr>
          <a:xfrm>
            <a:off x="0" y="1395413"/>
            <a:ext cx="8229600" cy="1524000"/>
          </a:xfrm>
        </p:spPr>
        <p:txBody>
          <a:bodyPr/>
          <a:lstStyle/>
          <a:p>
            <a:pPr>
              <a:buClr>
                <a:schemeClr val="tx2"/>
              </a:buClr>
            </a:pPr>
            <a:r>
              <a:rPr lang="en-US" sz="2800" dirty="0"/>
              <a:t>Economics background:  </a:t>
            </a:r>
            <a:r>
              <a:rPr lang="en-US" sz="2800" b="1" dirty="0"/>
              <a:t>cost/quality framework</a:t>
            </a:r>
          </a:p>
          <a:p>
            <a:pPr lvl="1">
              <a:buClr>
                <a:schemeClr val="tx2"/>
              </a:buClr>
            </a:pPr>
            <a:r>
              <a:rPr lang="en-US" sz="2400" dirty="0"/>
              <a:t>How do we understand the failure of some systems?</a:t>
            </a:r>
          </a:p>
          <a:p>
            <a:pPr lvl="1">
              <a:buClr>
                <a:schemeClr val="tx2"/>
              </a:buClr>
            </a:pPr>
            <a:r>
              <a:rPr lang="en-US" sz="24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4" name="Rectangle 5">
            <a:extLst>
              <a:ext uri="{FF2B5EF4-FFF2-40B4-BE49-F238E27FC236}">
                <a16:creationId xmlns:a16="http://schemas.microsoft.com/office/drawing/2014/main" id="{8B9EFA25-9429-4B52-9524-C3472886B491}"/>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b="1" dirty="0"/>
              <a:t>The Sustainable Development Goals</a:t>
            </a:r>
          </a:p>
          <a:p>
            <a:pPr lvl="1"/>
            <a:r>
              <a:rPr lang="en-US" b="1" dirty="0"/>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5" name="Picture 19" descr="Peru Kids">
            <a:hlinkClick r:id="rId3" action="ppaction://hlinksldjump"/>
            <a:extLst>
              <a:ext uri="{FF2B5EF4-FFF2-40B4-BE49-F238E27FC236}">
                <a16:creationId xmlns:a16="http://schemas.microsoft.com/office/drawing/2014/main" id="{0171B666-4E93-4D50-86A5-2F3457F99CF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6" name="Picture 3">
            <a:hlinkClick r:id="rId5" action="ppaction://hlinksldjump"/>
            <a:extLst>
              <a:ext uri="{FF2B5EF4-FFF2-40B4-BE49-F238E27FC236}">
                <a16:creationId xmlns:a16="http://schemas.microsoft.com/office/drawing/2014/main" id="{E85E7231-DAAC-4C28-BF9F-ACF656B6C57D}"/>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7" name="Picture 1">
            <a:hlinkClick r:id="rId7" action="ppaction://hlinksldjump"/>
            <a:extLst>
              <a:ext uri="{FF2B5EF4-FFF2-40B4-BE49-F238E27FC236}">
                <a16:creationId xmlns:a16="http://schemas.microsoft.com/office/drawing/2014/main" id="{B57F47B5-3211-4797-98B2-7A75E686ABF3}"/>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0" name="Shape 99" descr="http://texas-slab-leak-repair.com/yahoo_site_admin/assets/images/slab-leak.242134202_std.jpg">
            <a:hlinkClick r:id="rId9" action="ppaction://hlinksldjump"/>
            <a:extLst>
              <a:ext uri="{FF2B5EF4-FFF2-40B4-BE49-F238E27FC236}">
                <a16:creationId xmlns:a16="http://schemas.microsoft.com/office/drawing/2014/main" id="{A65188A3-0C42-45E3-8F13-4C281B0B2E10}"/>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1" name="Picture 6" descr="Image result for sustainable development goals water and sanitation">
            <a:hlinkClick r:id="rId11" action="ppaction://hlinksldjump"/>
            <a:extLst>
              <a:ext uri="{FF2B5EF4-FFF2-40B4-BE49-F238E27FC236}">
                <a16:creationId xmlns:a16="http://schemas.microsoft.com/office/drawing/2014/main" id="{E9C4B8FB-4A81-43BD-8F57-EAB9A4E00B3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01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1172"/>
            <a:ext cx="9117391" cy="5760027"/>
          </a:xfrm>
          <a:prstGeom prst="rect">
            <a:avLst/>
          </a:prstGeom>
        </p:spPr>
      </p:pic>
      <p:sp>
        <p:nvSpPr>
          <p:cNvPr id="2" name="TextBox 1"/>
          <p:cNvSpPr txBox="1"/>
          <p:nvPr/>
        </p:nvSpPr>
        <p:spPr>
          <a:xfrm>
            <a:off x="3119839" y="1066800"/>
            <a:ext cx="2877711" cy="707886"/>
          </a:xfrm>
          <a:prstGeom prst="rect">
            <a:avLst/>
          </a:prstGeom>
          <a:noFill/>
        </p:spPr>
        <p:txBody>
          <a:bodyPr wrap="none" rtlCol="0">
            <a:spAutoFit/>
          </a:bodyPr>
          <a:lstStyle/>
          <a:p>
            <a:r>
              <a:rPr lang="en-US" sz="4000" dirty="0"/>
              <a:t>2015 to 2030</a:t>
            </a:r>
          </a:p>
        </p:txBody>
      </p:sp>
      <p:sp>
        <p:nvSpPr>
          <p:cNvPr id="3" name="Rounded Rectangle 2"/>
          <p:cNvSpPr/>
          <p:nvPr/>
        </p:nvSpPr>
        <p:spPr>
          <a:xfrm>
            <a:off x="7603958" y="1774686"/>
            <a:ext cx="1513433" cy="13374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58A1-E71A-4838-A6D2-34E484D772F1}"/>
              </a:ext>
            </a:extLst>
          </p:cNvPr>
          <p:cNvSpPr>
            <a:spLocks noGrp="1"/>
          </p:cNvSpPr>
          <p:nvPr>
            <p:ph type="title"/>
          </p:nvPr>
        </p:nvSpPr>
        <p:spPr/>
        <p:txBody>
          <a:bodyPr/>
          <a:lstStyle/>
          <a:p>
            <a:r>
              <a:rPr lang="en-US" dirty="0"/>
              <a:t>United Nations</a:t>
            </a:r>
          </a:p>
        </p:txBody>
      </p:sp>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3597964" y="2961861"/>
            <a:ext cx="5088835" cy="3164302"/>
          </a:xfrm>
        </p:spPr>
        <p:txBody>
          <a:bodyPr/>
          <a:lstStyle/>
          <a:p>
            <a:r>
              <a:rPr lang="en-US" sz="2500" dirty="0"/>
              <a:t>“By 2030, achieve universal and equitable access to safe and affordable drinking water for all”</a:t>
            </a:r>
            <a:br>
              <a:rPr lang="en-US" sz="2500" dirty="0"/>
            </a:br>
            <a:endParaRPr lang="en-US" sz="2500" dirty="0"/>
          </a:p>
          <a:p>
            <a:r>
              <a:rPr lang="en-US" sz="2500" dirty="0"/>
              <a:t>“Support and strengthen the participation of local communities in improving water and sanitation management”</a:t>
            </a:r>
            <a:br>
              <a:rPr lang="en-US" sz="2000" dirty="0"/>
            </a:br>
            <a:r>
              <a:rPr lang="en-US" sz="2000" dirty="0">
                <a:hlinkClick r:id="rId2"/>
              </a:rPr>
              <a:t>http://www.un.org/sustainabledevelopment/water-and-sanitation/</a:t>
            </a:r>
            <a:r>
              <a:rPr lang="en-US" sz="2000" dirty="0"/>
              <a:t> </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00357"/>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870" y="2961861"/>
            <a:ext cx="3081130" cy="3081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9751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SDG 6.1: By 2030,safe and affordable drinking water for all</a:t>
            </a:r>
          </a:p>
        </p:txBody>
      </p:sp>
      <p:sp>
        <p:nvSpPr>
          <p:cNvPr id="3" name="Content Placeholder 2"/>
          <p:cNvSpPr>
            <a:spLocks noGrp="1"/>
          </p:cNvSpPr>
          <p:nvPr>
            <p:ph idx="1"/>
          </p:nvPr>
        </p:nvSpPr>
        <p:spPr/>
        <p:txBody>
          <a:bodyPr/>
          <a:lstStyle/>
          <a:p>
            <a:r>
              <a:rPr lang="en-US" dirty="0"/>
              <a:t>Some three in ten people (2.3 billion) lack access to safe and readily available water at home (or maybe it is 5 in 10…)</a:t>
            </a:r>
          </a:p>
          <a:p>
            <a:r>
              <a:rPr lang="en-US" dirty="0"/>
              <a:t>Additional 1.2 billion from population growth gives 3.5 billion need water by 2030</a:t>
            </a:r>
          </a:p>
          <a:p>
            <a:pPr lvl="1"/>
            <a:r>
              <a:rPr lang="en-US" dirty="0"/>
              <a:t>267 million people per year!</a:t>
            </a:r>
          </a:p>
          <a:p>
            <a:pPr lvl="1"/>
            <a:r>
              <a:rPr lang="en-US" dirty="0"/>
              <a:t>800,000 L/s per year of new installed capacity</a:t>
            </a:r>
          </a:p>
          <a:p>
            <a:pPr lvl="1"/>
            <a:r>
              <a:rPr lang="en-US" dirty="0"/>
              <a:t>Water for 18 New York Cities per year!</a:t>
            </a:r>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spTree>
    <p:extLst>
      <p:ext uri="{BB962C8B-B14F-4D97-AF65-F5344CB8AC3E}">
        <p14:creationId xmlns:p14="http://schemas.microsoft.com/office/powerpoint/2010/main" val="402064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forgot to include replacement of failing plants</a:t>
            </a:r>
          </a:p>
        </p:txBody>
      </p:sp>
      <p:sp>
        <p:nvSpPr>
          <p:cNvPr id="3" name="Content Placeholder 2"/>
          <p:cNvSpPr>
            <a:spLocks noGrp="1"/>
          </p:cNvSpPr>
          <p:nvPr>
            <p:ph idx="1"/>
          </p:nvPr>
        </p:nvSpPr>
        <p:spPr/>
        <p:txBody>
          <a:bodyPr/>
          <a:lstStyle/>
          <a:p>
            <a:endParaRPr lang="en-US" dirty="0"/>
          </a:p>
        </p:txBody>
      </p:sp>
      <p:pic>
        <p:nvPicPr>
          <p:cNvPr id="1026" name="Picture 2" descr="https://lh3.googleusercontent.com/wx5c5gdL4GZ43uAKh7ApvMBsTjApc6WsnKMZ4XUTC335HdzlraJKT4NmgAzmoyYtuhQTluXUW1TfrEzbrsMKONYfPVMXy2XYOBtTEITCcPIgviDuLAlT0Qv4HijYbNy6Dz8eKxv2920H3pZk2tzcTGmStlH1GK550nhCkITmllP3sSP6XGUYBND58-h5SCMwopYbw8E9AXC9OaHHcrhfs4cZ0XyrRW6LckEbTJg6J4C9R2Rtpce14H1iozSgn85WnCUFMzXvF83Q04NoMlZYcJG31kVO0KEt7MylZL5m9v4dZxAoTrVRSCWw1Sn0sCQAu6ESzWwq1-I2aW6mPI2n3FffSyCDeFvgyf78EpqFyla7bgxFt8h9rFoXxS87vcUlXzD0W0Vm_zu0GmNekpAkPirk8GItQyPXriP26lNch74zwuYdqzkz4epoCUceFT389vV_RLqLILpJWDVuRzjNgu11xyEvKx7icVi8XoL0LMPTb_u7pl6zsS7z59TKZz0LOIlgfFMgm3yf7x72-4yBu1ZXwWBXqxncm1LE2fhrMHuLnWJP2VrKRYGP64_9kt4dnSh4LehyNQuUTTPBgp-I8Pomf6mOaCEvVzRONkCqB3vta76yQKTuqXMFiL6Y9lyuewdw8RGjJNM47qoPH3-CpCXeN3czv-b1B2Dgv3FZSufxE9rYuSHqtIUQ7ZqX7OWVTozgDSJraVO94b2uQg=w1601-h901-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2001"/>
            <a:ext cx="9144000" cy="514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3018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4.9 billion need new water supply systems by 2030</a:t>
            </a:r>
          </a:p>
        </p:txBody>
      </p:sp>
      <p:sp>
        <p:nvSpPr>
          <p:cNvPr id="3" name="Content Placeholder 2"/>
          <p:cNvSpPr>
            <a:spLocks noGrp="1"/>
          </p:cNvSpPr>
          <p:nvPr>
            <p:ph idx="1"/>
          </p:nvPr>
        </p:nvSpPr>
        <p:spPr>
          <a:xfrm>
            <a:off x="457200" y="1600202"/>
            <a:ext cx="4631635" cy="4525963"/>
          </a:xfrm>
        </p:spPr>
        <p:txBody>
          <a:bodyPr/>
          <a:lstStyle/>
          <a:p>
            <a:r>
              <a:rPr lang="en-US" dirty="0"/>
              <a:t>44 year lifetime</a:t>
            </a:r>
          </a:p>
          <a:p>
            <a:r>
              <a:rPr lang="en-US" dirty="0"/>
              <a:t>11 years until 2030</a:t>
            </a:r>
          </a:p>
          <a:p>
            <a:r>
              <a:rPr lang="en-US" dirty="0"/>
              <a:t>25% of existing plants need to be replaced</a:t>
            </a:r>
          </a:p>
          <a:p>
            <a:r>
              <a:rPr lang="en-US" dirty="0"/>
              <a:t>Supposedly 5.6 billion have safe water on tap</a:t>
            </a:r>
          </a:p>
          <a:p>
            <a:r>
              <a:rPr lang="en-US" dirty="0"/>
              <a:t>1.4 billion need upgraded systems by 2030</a:t>
            </a:r>
          </a:p>
          <a:p>
            <a:endParaRPr lang="en-US" dirty="0"/>
          </a:p>
          <a:p>
            <a:endParaRPr lang="en-US" dirty="0"/>
          </a:p>
        </p:txBody>
      </p:sp>
      <p:pic>
        <p:nvPicPr>
          <p:cNvPr id="2050" name="Picture 2" descr="https://lh3.googleusercontent.com/Xtx-mIkQSa1Z69G25L2cvh1x20EFTE8-5qzUxw4PzMqbRq7jbeTfwbS3a_vpLdYTciX9XegMU97SmtshQz0aOZTAtiOma_AbjYcovq5ITfWZ3dY2XeQqgIdRdwKfYXoMun5v6A2YLvYO-BumFY3BFDkJEhDOgsRWby-xbO-FoVgPg0mQb9LHNokiSGylMGnhu2gIXGD3nERlqqDwMk4wotiiBU4ZNFnweP_c8z0XTvWjPIlDmIBnqKHUW9459YcT4bPOo7AgwTqA1LRk1XlUmvNjj-Ln_kmljJWP7l4rU-VvArUeCJxAirlgvvPIFIgfjXi2Jf81gchrPFFGfHApWD-7X9lXX2udl0dxlbpVrQ2F0UgR0nWQ6UqOJPTgrzUIUWLyZ4dVltkk2uJ1pmolWXtxJ2qPoaULJ85bv5gPro2chD4yCmnFCXx8D4KT4O7O3UYWAkvztv4WqoiGIaOthhb2oKj5weQuDN5txQxzXTXwUb7mqoZOb8Z-Z_rpcEZz0Ut2EjSJWl4oj-k0_SnhCGAuJ18qZlS94ynMa2NTVVsyLBsIbQSpHeeeQC-FK46tfuNxs8afHmCckWT6bBSChpMQ3GPTrBq2_EvO-WDYQ84LFx6Jc4XszgJSKMOUF4cmU3gsKEC5mH6BfjYNDtAOU8cHrjUvusyzEzDiTDqXaWruaim-c5o8hrvy69OO35trWJNBI3NPUOtwNYj79Q=w1139-h854-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635" y="1600202"/>
            <a:ext cx="3764715" cy="282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3393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1" name="Rectangle 5">
            <a:extLst>
              <a:ext uri="{FF2B5EF4-FFF2-40B4-BE49-F238E27FC236}">
                <a16:creationId xmlns:a16="http://schemas.microsoft.com/office/drawing/2014/main" id="{CBA2F83D-60CA-4D70-846C-E1E97D7009BF}"/>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b="1" dirty="0"/>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12" name="Picture 19" descr="Peru Kids">
            <a:hlinkClick r:id="rId3" action="ppaction://hlinksldjump"/>
            <a:extLst>
              <a:ext uri="{FF2B5EF4-FFF2-40B4-BE49-F238E27FC236}">
                <a16:creationId xmlns:a16="http://schemas.microsoft.com/office/drawing/2014/main" id="{3F0B7638-5FBE-4701-AE82-391DF3B7B6DA}"/>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191B96EC-587C-4A95-9C26-6AC30D7AAB3B}"/>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A3BCFE8F-C1AC-43AC-9AE2-5141157FC4C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945F14AF-7222-4315-ACA4-88D05941881A}"/>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69A0101-5FD8-4B1A-B57A-47913909EE1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652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a:t>
            </a:r>
          </a:p>
        </p:txBody>
      </p:sp>
      <p:sp>
        <p:nvSpPr>
          <p:cNvPr id="3" name="Content Placeholder 2"/>
          <p:cNvSpPr>
            <a:spLocks noGrp="1"/>
          </p:cNvSpPr>
          <p:nvPr>
            <p:ph idx="1"/>
          </p:nvPr>
        </p:nvSpPr>
        <p:spPr/>
        <p:txBody>
          <a:bodyPr/>
          <a:lstStyle/>
          <a:p>
            <a:r>
              <a:rPr lang="en-US" dirty="0"/>
              <a:t>How is </a:t>
            </a:r>
            <a:r>
              <a:rPr lang="en-US" dirty="0" err="1"/>
              <a:t>Onshape</a:t>
            </a:r>
            <a:r>
              <a:rPr lang="en-US" dirty="0"/>
              <a:t> coming along?</a:t>
            </a:r>
          </a:p>
          <a:p>
            <a:r>
              <a:rPr lang="en-US" dirty="0"/>
              <a:t>Post issues at  </a:t>
            </a:r>
            <a:r>
              <a:rPr lang="en-US" sz="2000" dirty="0"/>
              <a:t>https://github.com/AguaClara/SWOT/issues</a:t>
            </a:r>
            <a:endParaRPr lang="en-US" dirty="0"/>
          </a:p>
          <a:p>
            <a:r>
              <a:rPr lang="en-US" dirty="0"/>
              <a:t>Are you playing?</a:t>
            </a:r>
          </a:p>
        </p:txBody>
      </p:sp>
    </p:spTree>
    <p:extLst>
      <p:ext uri="{BB962C8B-B14F-4D97-AF65-F5344CB8AC3E}">
        <p14:creationId xmlns:p14="http://schemas.microsoft.com/office/powerpoint/2010/main" val="3477776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s-HN"/>
          </a:p>
        </p:txBody>
      </p:sp>
      <p:sp>
        <p:nvSpPr>
          <p:cNvPr id="3" name="Content Placeholder 2"/>
          <p:cNvSpPr>
            <a:spLocks noGrp="1"/>
          </p:cNvSpPr>
          <p:nvPr>
            <p:ph idx="1"/>
          </p:nvPr>
        </p:nvSpPr>
        <p:spPr/>
        <p:txBody>
          <a:bodyPr/>
          <a:lstStyle/>
          <a:p>
            <a:pPr marL="514350" indent="-514350">
              <a:buFont typeface="+mj-lt"/>
              <a:buAutoNum type="alphaUcPeriod"/>
            </a:pPr>
            <a:r>
              <a:rPr lang="en-US" dirty="0"/>
              <a:t> I’ve always had accessed to water at the tap</a:t>
            </a:r>
          </a:p>
          <a:p>
            <a:pPr marL="514350" indent="-514350">
              <a:buFont typeface="+mj-lt"/>
              <a:buAutoNum type="alphaUcPeriod"/>
            </a:pPr>
            <a:r>
              <a:rPr lang="en-US" dirty="0"/>
              <a:t> I visited a city where water was intermittent</a:t>
            </a:r>
          </a:p>
          <a:p>
            <a:pPr marL="514350" indent="-514350">
              <a:buFont typeface="+mj-lt"/>
              <a:buAutoNum type="alphaUcPeriod"/>
            </a:pPr>
            <a:r>
              <a:rPr lang="en-US" dirty="0"/>
              <a:t> I grew up in a town or city where water was intermittent</a:t>
            </a:r>
          </a:p>
        </p:txBody>
      </p:sp>
      <p:sp>
        <p:nvSpPr>
          <p:cNvPr id="5" name="Text Placeholder 4"/>
          <p:cNvSpPr>
            <a:spLocks noGrp="1"/>
          </p:cNvSpPr>
          <p:nvPr>
            <p:ph type="body" sz="quarter" idx="13"/>
          </p:nvPr>
        </p:nvSpPr>
        <p:spPr/>
        <p:txBody>
          <a:bodyPr/>
          <a:lstStyle/>
          <a:p>
            <a:r>
              <a:rPr lang="en-US" dirty="0"/>
              <a:t>What is your experience with intermittent water supply?</a:t>
            </a:r>
          </a:p>
        </p:txBody>
      </p:sp>
    </p:spTree>
    <p:extLst>
      <p:ext uri="{BB962C8B-B14F-4D97-AF65-F5344CB8AC3E}">
        <p14:creationId xmlns:p14="http://schemas.microsoft.com/office/powerpoint/2010/main" val="13034647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a:sym typeface="Calibri"/>
              </a:rPr>
              <a:t>Necessary conditions:</a:t>
            </a:r>
          </a:p>
          <a:p>
            <a:pPr lvl="1"/>
            <a:r>
              <a:rPr lang="en-US">
                <a:sym typeface="Calibri"/>
              </a:rPr>
              <a:t>Saturated contaminated soil</a:t>
            </a:r>
          </a:p>
          <a:p>
            <a:pPr lvl="1"/>
            <a:r>
              <a:rPr lang="en-US">
                <a:sym typeface="Calibri"/>
              </a:rPr>
              <a:t>Leaky Pipe</a:t>
            </a:r>
          </a:p>
          <a:p>
            <a:pPr lvl="1"/>
            <a:r>
              <a:rPr lang="en-US">
                <a:sym typeface="Calibri"/>
              </a:rPr>
              <a:t>Pressure outside pipe must </a:t>
            </a:r>
            <a:br>
              <a:rPr lang="en-US">
                <a:sym typeface="Calibri"/>
              </a:rPr>
            </a:br>
            <a:r>
              <a:rPr lang="en-US">
                <a:sym typeface="Calibri"/>
              </a:rPr>
              <a:t>exceed pressure inside pipe</a:t>
            </a:r>
          </a:p>
          <a:p>
            <a:pPr lvl="0"/>
            <a:r>
              <a:rPr lang="en-US">
                <a:sym typeface="Calibri"/>
              </a:rPr>
              <a:t>Potential Causes:</a:t>
            </a:r>
          </a:p>
          <a:p>
            <a:pPr lvl="1"/>
            <a:r>
              <a:rPr lang="en-US">
                <a:sym typeface="Calibri"/>
              </a:rPr>
              <a:t>Negative pressure transients</a:t>
            </a:r>
          </a:p>
          <a:p>
            <a:pPr lvl="1"/>
            <a:r>
              <a:rPr lang="en-US">
                <a:sym typeface="Calibri"/>
              </a:rPr>
              <a:t>Booster pumps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9507" y="228600"/>
            <a:ext cx="8458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Preference and the spiral to failure</a:t>
            </a:r>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a:t>Use Household level (Point of Use) and reduce funding to maintain the central water supply system – spiral to failure</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1" name="Rectangle 5">
            <a:extLst>
              <a:ext uri="{FF2B5EF4-FFF2-40B4-BE49-F238E27FC236}">
                <a16:creationId xmlns:a16="http://schemas.microsoft.com/office/drawing/2014/main" id="{FB3E49CD-665E-4766-8E83-ED29587A5762}"/>
              </a:ext>
            </a:extLst>
          </p:cNvPr>
          <p:cNvSpPr>
            <a:spLocks noGrp="1" noChangeArrowheads="1"/>
          </p:cNvSpPr>
          <p:nvPr>
            <p:ph idx="1"/>
          </p:nvPr>
        </p:nvSpPr>
        <p:spPr>
          <a:xfrm>
            <a:off x="1987824" y="1600200"/>
            <a:ext cx="6927576" cy="4889891"/>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a:t>
            </a:r>
          </a:p>
          <a:p>
            <a:pPr marL="0" indent="0">
              <a:buNone/>
            </a:pPr>
            <a:r>
              <a:rPr lang="en-US" dirty="0">
                <a:solidFill>
                  <a:schemeClr val="bg1">
                    <a:lumMod val="75000"/>
                  </a:schemeClr>
                </a:solidFill>
              </a:rPr>
              <a: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b="1" dirty="0"/>
              <a:t>The technology is well developed…</a:t>
            </a:r>
          </a:p>
          <a:p>
            <a:r>
              <a:rPr lang="en-US" dirty="0">
                <a:solidFill>
                  <a:schemeClr val="bg1">
                    <a:lumMod val="75000"/>
                  </a:schemeClr>
                </a:solidFill>
              </a:rPr>
              <a:t>A role for universities</a:t>
            </a:r>
          </a:p>
        </p:txBody>
      </p:sp>
      <p:sp>
        <p:nvSpPr>
          <p:cNvPr id="8" name="TextBox 7">
            <a:extLst>
              <a:ext uri="{FF2B5EF4-FFF2-40B4-BE49-F238E27FC236}">
                <a16:creationId xmlns:a16="http://schemas.microsoft.com/office/drawing/2014/main" id="{62128FF8-ACAB-4BD8-916C-58344538D2E1}"/>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12" name="Picture 19" descr="Peru Kids">
            <a:hlinkClick r:id="rId3" action="ppaction://hlinksldjump"/>
            <a:extLst>
              <a:ext uri="{FF2B5EF4-FFF2-40B4-BE49-F238E27FC236}">
                <a16:creationId xmlns:a16="http://schemas.microsoft.com/office/drawing/2014/main" id="{9883D9D4-4784-4651-9027-C62021A4EC4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BA6D276D-9A62-4CD0-85BE-DD927E4B2EAF}"/>
              </a:ext>
            </a:extLst>
          </p:cNvPr>
          <p:cNvPicPr>
            <a:picLocks noChangeAspect="1" noChangeArrowheads="1"/>
          </p:cNvPicPr>
          <p:nvPr/>
        </p:nvPicPr>
        <p:blipFill>
          <a:blip r:embed="rId6" cstate="screen"/>
          <a:srcRect/>
          <a:stretch>
            <a:fillRect/>
          </a:stretch>
        </p:blipFill>
        <p:spPr bwMode="auto">
          <a:xfrm>
            <a:off x="1125977" y="43743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1A58C4AA-D511-4207-9188-7D07DA77EADC}"/>
              </a:ext>
            </a:extLst>
          </p:cNvPr>
          <p:cNvPicPr>
            <a:picLocks noChangeAspect="1" noChangeArrowheads="1"/>
          </p:cNvPicPr>
          <p:nvPr/>
        </p:nvPicPr>
        <p:blipFill>
          <a:blip r:embed="rId8" cstate="print"/>
          <a:srcRect/>
          <a:stretch>
            <a:fillRect/>
          </a:stretch>
        </p:blipFill>
        <p:spPr bwMode="auto">
          <a:xfrm>
            <a:off x="1009884" y="5109880"/>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8B62E7BB-E376-48F8-8BC7-69BD93AD7096}"/>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A80A88C-B2FB-42B2-9688-466CE6FF4FC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18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199" y="1600200"/>
            <a:ext cx="6924675"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dirty="0"/>
              <a:t> speech at Cornell University in 2005</a:t>
            </a:r>
          </a:p>
          <a:p>
            <a:r>
              <a:rPr lang="en-US" dirty="0"/>
              <a:t>Loosely paraphrasing…</a:t>
            </a:r>
          </a:p>
          <a:p>
            <a:r>
              <a:rPr lang="en-US" dirty="0"/>
              <a:t>We have the technology to solve the world’s problems – what is missing is education, institutional capacity, and political will</a:t>
            </a:r>
          </a:p>
          <a:p>
            <a:r>
              <a:rPr lang="en-US" dirty="0"/>
              <a:t>Reflect! This was before electric cars</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1282" y="849086"/>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2046082" y="239486"/>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4027282" y="5802086"/>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Policy, Education, Institutions  or  Engineering </a:t>
            </a:r>
            <a:endParaRPr lang="en-US" dirty="0"/>
          </a:p>
        </p:txBody>
      </p:sp>
      <p:sp>
        <p:nvSpPr>
          <p:cNvPr id="3" name="Content Placeholder 2"/>
          <p:cNvSpPr>
            <a:spLocks noGrp="1"/>
          </p:cNvSpPr>
          <p:nvPr>
            <p:ph idx="1"/>
          </p:nvPr>
        </p:nvSpPr>
        <p:spPr/>
        <p:txBody>
          <a:bodyPr/>
          <a:lstStyle/>
          <a:p>
            <a:r>
              <a:rPr lang="en-US" dirty="0"/>
              <a:t>You can sometimes compensate for poor engineering by providing more inputs</a:t>
            </a:r>
          </a:p>
          <a:p>
            <a:pPr lvl="1"/>
            <a:r>
              <a:rPr lang="en-US" dirty="0"/>
              <a:t>Energy – fossil fuels</a:t>
            </a:r>
          </a:p>
          <a:p>
            <a:pPr lvl="1"/>
            <a:r>
              <a:rPr lang="en-US" dirty="0"/>
              <a:t>Education</a:t>
            </a:r>
          </a:p>
          <a:p>
            <a:pPr lvl="1"/>
            <a:r>
              <a:rPr lang="en-US" dirty="0"/>
              <a:t>Money</a:t>
            </a:r>
          </a:p>
          <a:p>
            <a:pPr lvl="1"/>
            <a:r>
              <a:rPr lang="en-US" dirty="0"/>
              <a:t>Management</a:t>
            </a:r>
          </a:p>
          <a:p>
            <a:pPr lvl="1"/>
            <a:r>
              <a:rPr lang="en-US" dirty="0"/>
              <a:t>Labor</a:t>
            </a:r>
          </a:p>
          <a:p>
            <a:r>
              <a:rPr lang="en-US" dirty="0"/>
              <a:t>You can sometimes reduce this burden on society by improving the technologies</a:t>
            </a:r>
          </a:p>
          <a:p>
            <a:r>
              <a:rPr lang="en-US" dirty="0"/>
              <a:t>These factors are multipliers!!!!</a:t>
            </a:r>
          </a:p>
        </p:txBody>
      </p:sp>
      <p:grpSp>
        <p:nvGrpSpPr>
          <p:cNvPr id="6" name="Group 5"/>
          <p:cNvGrpSpPr/>
          <p:nvPr/>
        </p:nvGrpSpPr>
        <p:grpSpPr>
          <a:xfrm>
            <a:off x="7639683" y="415379"/>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35DE08B-1A43-4BDE-A868-950A85BF5A4F}"/>
              </a:ext>
            </a:extLst>
          </p:cNvPr>
          <p:cNvSpPr>
            <a:spLocks noGrp="1"/>
          </p:cNvSpPr>
          <p:nvPr>
            <p:ph type="title"/>
          </p:nvPr>
        </p:nvSpPr>
        <p:spPr/>
        <p:txBody>
          <a:bodyPr/>
          <a:lstStyle/>
          <a:p>
            <a:r>
              <a:rPr lang="en-US" dirty="0"/>
              <a:t>How do we make the most out of this learning opportunity?</a:t>
            </a:r>
          </a:p>
        </p:txBody>
      </p:sp>
      <p:sp>
        <p:nvSpPr>
          <p:cNvPr id="3" name="Content Placeholder 2"/>
          <p:cNvSpPr>
            <a:spLocks noGrp="1"/>
          </p:cNvSpPr>
          <p:nvPr>
            <p:ph idx="1"/>
          </p:nvPr>
        </p:nvSpPr>
        <p:spPr/>
        <p:txBody>
          <a:bodyPr/>
          <a:lstStyle/>
          <a:p>
            <a:r>
              <a:rPr lang="en-US" dirty="0"/>
              <a:t>How can we build a community (face-to-face and online) of learning?</a:t>
            </a:r>
          </a:p>
          <a:p>
            <a:pPr lvl="1"/>
            <a:r>
              <a:rPr lang="en-US" dirty="0"/>
              <a:t>Invitation to use AguaClara Gather as an open meeting spot</a:t>
            </a:r>
          </a:p>
          <a:p>
            <a:r>
              <a:rPr lang="en-US" dirty="0"/>
              <a:t>Be skeptical and respectful and curious!</a:t>
            </a:r>
          </a:p>
          <a:p>
            <a:endParaRPr lang="en-US" dirty="0"/>
          </a:p>
          <a:p>
            <a:endParaRPr lang="en-US" dirty="0"/>
          </a:p>
        </p:txBody>
      </p:sp>
    </p:spTree>
    <p:extLst>
      <p:ext uri="{BB962C8B-B14F-4D97-AF65-F5344CB8AC3E}">
        <p14:creationId xmlns:p14="http://schemas.microsoft.com/office/powerpoint/2010/main" val="116902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factors are multipliers!!!!</a:t>
            </a:r>
          </a:p>
        </p:txBody>
      </p:sp>
      <p:sp>
        <p:nvSpPr>
          <p:cNvPr id="4" name="TextBox 3"/>
          <p:cNvSpPr txBox="1"/>
          <p:nvPr/>
        </p:nvSpPr>
        <p:spPr>
          <a:xfrm>
            <a:off x="939237" y="2393484"/>
            <a:ext cx="10724411" cy="2246769"/>
          </a:xfrm>
          <a:prstGeom prst="rect">
            <a:avLst/>
          </a:prstGeom>
          <a:noFill/>
        </p:spPr>
        <p:txBody>
          <a:bodyPr wrap="none" rtlCol="0">
            <a:spAutoFit/>
          </a:bodyPr>
          <a:lstStyle/>
          <a:p>
            <a:pPr algn="ctr"/>
            <a:r>
              <a:rPr lang="en-US" sz="14000" dirty="0"/>
              <a:t>1x1x</a:t>
            </a:r>
            <a:r>
              <a:rPr lang="en-US" sz="14000" dirty="0">
                <a:solidFill>
                  <a:srgbClr val="008000"/>
                </a:solidFill>
              </a:rPr>
              <a:t>1</a:t>
            </a:r>
            <a:r>
              <a:rPr lang="en-US" sz="14000" dirty="0"/>
              <a:t>x1x1x</a:t>
            </a:r>
            <a:r>
              <a:rPr lang="en-US" sz="14000" dirty="0">
                <a:solidFill>
                  <a:schemeClr val="accent1"/>
                </a:solidFill>
              </a:rPr>
              <a:t>0</a:t>
            </a:r>
            <a:r>
              <a:rPr lang="en-US" sz="14000" dirty="0"/>
              <a:t>=0</a:t>
            </a:r>
          </a:p>
        </p:txBody>
      </p:sp>
      <p:sp>
        <p:nvSpPr>
          <p:cNvPr id="5" name="Rectangle 4"/>
          <p:cNvSpPr/>
          <p:nvPr/>
        </p:nvSpPr>
        <p:spPr>
          <a:xfrm>
            <a:off x="815042" y="1981200"/>
            <a:ext cx="10972800" cy="523220"/>
          </a:xfrm>
          <a:prstGeom prst="rect">
            <a:avLst/>
          </a:prstGeom>
        </p:spPr>
        <p:txBody>
          <a:bodyPr wrap="square">
            <a:spAutoFit/>
          </a:bodyPr>
          <a:lstStyle/>
          <a:p>
            <a:pPr marL="0" lvl="1" algn="ctr"/>
            <a:r>
              <a:rPr lang="en-US" sz="2800" dirty="0"/>
              <a:t>Energy x Education x </a:t>
            </a:r>
            <a:r>
              <a:rPr lang="en-US" sz="2800" dirty="0">
                <a:solidFill>
                  <a:srgbClr val="008000"/>
                </a:solidFill>
              </a:rPr>
              <a:t>Money</a:t>
            </a:r>
            <a:r>
              <a:rPr lang="en-US" sz="2800" dirty="0"/>
              <a:t> x Governance x Labor x </a:t>
            </a:r>
            <a:r>
              <a:rPr lang="en-US" sz="2800" dirty="0">
                <a:solidFill>
                  <a:schemeClr val="accent1"/>
                </a:solidFill>
              </a:rPr>
              <a:t>Technology</a:t>
            </a:r>
            <a:r>
              <a:rPr lang="en-US" sz="2800" dirty="0"/>
              <a:t> = ?</a:t>
            </a:r>
          </a:p>
        </p:txBody>
      </p:sp>
      <p:sp>
        <p:nvSpPr>
          <p:cNvPr id="6" name="TextBox 5"/>
          <p:cNvSpPr txBox="1"/>
          <p:nvPr/>
        </p:nvSpPr>
        <p:spPr>
          <a:xfrm>
            <a:off x="831034" y="4353581"/>
            <a:ext cx="10940816" cy="2246769"/>
          </a:xfrm>
          <a:prstGeom prst="rect">
            <a:avLst/>
          </a:prstGeom>
          <a:noFill/>
        </p:spPr>
        <p:txBody>
          <a:bodyPr wrap="none" rtlCol="0">
            <a:spAutoFit/>
          </a:bodyPr>
          <a:lstStyle/>
          <a:p>
            <a:pPr algn="ctr"/>
            <a:r>
              <a:rPr lang="en-US" sz="14000" dirty="0"/>
              <a:t>1x1x</a:t>
            </a:r>
            <a:r>
              <a:rPr lang="en-US" sz="14000" dirty="0">
                <a:solidFill>
                  <a:srgbClr val="008000"/>
                </a:solidFill>
              </a:rPr>
              <a:t>½</a:t>
            </a:r>
            <a:r>
              <a:rPr lang="en-US" sz="14000" dirty="0"/>
              <a:t>x1x1x</a:t>
            </a:r>
            <a:r>
              <a:rPr lang="en-US" sz="14000" dirty="0">
                <a:solidFill>
                  <a:schemeClr val="accent1"/>
                </a:solidFill>
              </a:rPr>
              <a:t>2</a:t>
            </a:r>
            <a:r>
              <a:rPr lang="en-US" sz="14000" dirty="0"/>
              <a:t>=1</a:t>
            </a:r>
          </a:p>
        </p:txBody>
      </p:sp>
    </p:spTree>
    <p:extLst>
      <p:ext uri="{BB962C8B-B14F-4D97-AF65-F5344CB8AC3E}">
        <p14:creationId xmlns:p14="http://schemas.microsoft.com/office/powerpoint/2010/main" val="316354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defRPr/>
            </a:pPr>
            <a:r>
              <a:rPr lang="en-US" sz="4000" dirty="0"/>
              <a:t>“advanced” and “appropriate” and “AguaClara” technologies can fail</a:t>
            </a:r>
          </a:p>
        </p:txBody>
      </p:sp>
      <p:sp>
        <p:nvSpPr>
          <p:cNvPr id="91139" name="Rectangle 3"/>
          <p:cNvSpPr>
            <a:spLocks noGrp="1" noChangeArrowheads="1"/>
          </p:cNvSpPr>
          <p:nvPr>
            <p:ph idx="1"/>
          </p:nvPr>
        </p:nvSpPr>
        <p:spPr>
          <a:xfrm>
            <a:off x="187325" y="1900238"/>
            <a:ext cx="7772400" cy="4719637"/>
          </a:xfrm>
        </p:spPr>
        <p:txBody>
          <a:bodyPr/>
          <a:lstStyle/>
          <a:p>
            <a:r>
              <a:rPr lang="en-US" sz="2800" dirty="0"/>
              <a:t>El </a:t>
            </a:r>
            <a:r>
              <a:rPr lang="en-US" sz="2800" dirty="0" err="1"/>
              <a:t>Progreso</a:t>
            </a:r>
            <a:r>
              <a:rPr lang="en-US" sz="2800" dirty="0"/>
              <a:t>,</a:t>
            </a:r>
          </a:p>
          <a:p>
            <a:pPr lvl="1"/>
            <a:r>
              <a:rPr lang="en-US" sz="2400" dirty="0"/>
              <a:t>Modular BEKOX</a:t>
            </a:r>
          </a:p>
          <a:p>
            <a:pPr lvl="1"/>
            <a:r>
              <a:rPr lang="en-US" sz="2400" dirty="0"/>
              <a:t>Vulnerable </a:t>
            </a:r>
          </a:p>
          <a:p>
            <a:r>
              <a:rPr lang="en-US" sz="2800" dirty="0" err="1"/>
              <a:t>Siguatepeque</a:t>
            </a:r>
            <a:endParaRPr lang="en-US" sz="2800" dirty="0"/>
          </a:p>
          <a:p>
            <a:pPr lvl="1"/>
            <a:r>
              <a:rPr lang="en-US" sz="2400" dirty="0"/>
              <a:t>Civil Work</a:t>
            </a:r>
          </a:p>
          <a:p>
            <a:pPr lvl="1"/>
            <a:r>
              <a:rPr lang="en-US" sz="2400" dirty="0"/>
              <a:t>Vulnerable</a:t>
            </a:r>
          </a:p>
          <a:p>
            <a:r>
              <a:rPr lang="en-US" sz="2800" dirty="0" err="1"/>
              <a:t>Marcala</a:t>
            </a:r>
            <a:r>
              <a:rPr lang="en-US" sz="2800" dirty="0"/>
              <a:t>, Honduras</a:t>
            </a:r>
          </a:p>
          <a:p>
            <a:pPr lvl="1"/>
            <a:r>
              <a:rPr lang="en-US" sz="2400" dirty="0"/>
              <a:t>No chemicals</a:t>
            </a:r>
          </a:p>
          <a:p>
            <a:pPr lvl="1"/>
            <a:r>
              <a:rPr lang="en-US" sz="2400" dirty="0" err="1"/>
              <a:t>Upflow</a:t>
            </a:r>
            <a:r>
              <a:rPr lang="en-US" sz="2400" dirty="0"/>
              <a:t> filtration</a:t>
            </a:r>
          </a:p>
          <a:p>
            <a:pPr lvl="1"/>
            <a:r>
              <a:rPr lang="en-US" sz="2400" dirty="0"/>
              <a:t>Abandoned </a:t>
            </a:r>
            <a:r>
              <a:rPr lang="en-US" sz="1600" dirty="0"/>
              <a:t>(Replaced with AguaClara)</a:t>
            </a:r>
            <a:endParaRPr lang="en-US" sz="2400" dirty="0"/>
          </a:p>
          <a:p>
            <a:endParaRPr lang="en-US" sz="2800" dirty="0"/>
          </a:p>
        </p:txBody>
      </p:sp>
      <p:pic>
        <p:nvPicPr>
          <p:cNvPr id="91140" name="Picture 4" descr="Marcala (15)"/>
          <p:cNvPicPr>
            <a:picLocks noChangeAspect="1" noChangeArrowheads="1"/>
          </p:cNvPicPr>
          <p:nvPr/>
        </p:nvPicPr>
        <p:blipFill>
          <a:blip r:embed="rId3" cstate="email"/>
          <a:srcRect/>
          <a:stretch>
            <a:fillRect/>
          </a:stretch>
        </p:blipFill>
        <p:spPr bwMode="auto">
          <a:xfrm>
            <a:off x="4457700" y="2667000"/>
            <a:ext cx="4572000" cy="3429000"/>
          </a:xfrm>
          <a:prstGeom prst="rect">
            <a:avLst/>
          </a:prstGeom>
          <a:noFill/>
          <a:ln w="9525">
            <a:noFill/>
            <a:miter lim="800000"/>
            <a:headEnd/>
            <a:tailEnd/>
          </a:ln>
        </p:spPr>
      </p:pic>
      <p:pic>
        <p:nvPicPr>
          <p:cNvPr id="91141" name="Picture 5" descr="El Progresso (13)"/>
          <p:cNvPicPr>
            <a:picLocks noChangeAspect="1" noChangeArrowheads="1"/>
          </p:cNvPicPr>
          <p:nvPr/>
        </p:nvPicPr>
        <p:blipFill>
          <a:blip r:embed="rId4" cstate="email"/>
          <a:srcRect/>
          <a:stretch>
            <a:fillRect/>
          </a:stretch>
        </p:blipFill>
        <p:spPr bwMode="auto">
          <a:xfrm>
            <a:off x="4457700" y="2514600"/>
            <a:ext cx="4572000" cy="3429000"/>
          </a:xfrm>
          <a:prstGeom prst="rect">
            <a:avLst/>
          </a:prstGeom>
          <a:noFill/>
          <a:ln w="9525">
            <a:noFill/>
            <a:miter lim="800000"/>
            <a:headEnd/>
            <a:tailEnd/>
          </a:ln>
        </p:spPr>
      </p:pic>
      <p:pic>
        <p:nvPicPr>
          <p:cNvPr id="91142" name="Picture 6" descr="El Progresso (74)"/>
          <p:cNvPicPr>
            <a:picLocks noChangeAspect="1" noChangeArrowheads="1"/>
          </p:cNvPicPr>
          <p:nvPr/>
        </p:nvPicPr>
        <p:blipFill>
          <a:blip r:embed="rId5" cstate="email"/>
          <a:srcRect/>
          <a:stretch>
            <a:fillRect/>
          </a:stretch>
        </p:blipFill>
        <p:spPr bwMode="auto">
          <a:xfrm>
            <a:off x="4457700" y="2590800"/>
            <a:ext cx="4572000" cy="3419475"/>
          </a:xfrm>
          <a:prstGeom prst="rect">
            <a:avLst/>
          </a:prstGeom>
          <a:noFill/>
          <a:ln w="9525">
            <a:noFill/>
            <a:miter lim="800000"/>
            <a:headEnd/>
            <a:tailEnd/>
          </a:ln>
        </p:spPr>
      </p:pic>
      <p:pic>
        <p:nvPicPr>
          <p:cNvPr id="91143" name="Picture 7" descr="El Progresso (65)"/>
          <p:cNvPicPr>
            <a:picLocks noChangeAspect="1" noChangeArrowheads="1"/>
          </p:cNvPicPr>
          <p:nvPr/>
        </p:nvPicPr>
        <p:blipFill>
          <a:blip r:embed="rId6" cstate="email"/>
          <a:srcRect/>
          <a:stretch>
            <a:fillRect/>
          </a:stretch>
        </p:blipFill>
        <p:spPr bwMode="auto">
          <a:xfrm>
            <a:off x="4457700" y="2667000"/>
            <a:ext cx="4572000" cy="3419475"/>
          </a:xfrm>
          <a:prstGeom prst="rect">
            <a:avLst/>
          </a:prstGeom>
          <a:noFill/>
          <a:ln w="9525">
            <a:noFill/>
            <a:miter lim="800000"/>
            <a:headEnd/>
            <a:tailEnd/>
          </a:ln>
        </p:spPr>
      </p:pic>
      <p:pic>
        <p:nvPicPr>
          <p:cNvPr id="91144" name="Picture 8" descr="El Progresso (25)"/>
          <p:cNvPicPr>
            <a:picLocks noChangeAspect="1" noChangeArrowheads="1"/>
          </p:cNvPicPr>
          <p:nvPr/>
        </p:nvPicPr>
        <p:blipFill>
          <a:blip r:embed="rId7" cstate="email"/>
          <a:srcRect/>
          <a:stretch>
            <a:fillRect/>
          </a:stretch>
        </p:blipFill>
        <p:spPr bwMode="auto">
          <a:xfrm>
            <a:off x="4457700" y="2590800"/>
            <a:ext cx="4572000" cy="3429000"/>
          </a:xfrm>
          <a:prstGeom prst="rect">
            <a:avLst/>
          </a:prstGeom>
          <a:noFill/>
          <a:ln w="9525">
            <a:noFill/>
            <a:miter lim="800000"/>
            <a:headEnd/>
            <a:tailEnd/>
          </a:ln>
        </p:spPr>
      </p:pic>
      <p:pic>
        <p:nvPicPr>
          <p:cNvPr id="91145" name="Picture 9"/>
          <p:cNvPicPr>
            <a:picLocks noChangeAspect="1" noChangeArrowheads="1"/>
          </p:cNvPicPr>
          <p:nvPr/>
        </p:nvPicPr>
        <p:blipFill>
          <a:blip r:embed="rId8" cstate="email"/>
          <a:srcRect/>
          <a:stretch>
            <a:fillRect/>
          </a:stretch>
        </p:blipFill>
        <p:spPr bwMode="auto">
          <a:xfrm>
            <a:off x="4419600" y="2514600"/>
            <a:ext cx="4648200" cy="3486150"/>
          </a:xfrm>
          <a:prstGeom prst="rect">
            <a:avLst/>
          </a:prstGeom>
          <a:noFill/>
          <a:ln w="9525">
            <a:noFill/>
            <a:miter lim="800000"/>
            <a:headEnd/>
            <a:tailEnd/>
          </a:ln>
        </p:spPr>
      </p:pic>
      <p:pic>
        <p:nvPicPr>
          <p:cNvPr id="91146" name="Picture 10"/>
          <p:cNvPicPr>
            <a:picLocks noChangeAspect="1" noChangeArrowheads="1"/>
          </p:cNvPicPr>
          <p:nvPr/>
        </p:nvPicPr>
        <p:blipFill>
          <a:blip r:embed="rId9" cstate="email"/>
          <a:srcRect/>
          <a:stretch>
            <a:fillRect/>
          </a:stretch>
        </p:blipFill>
        <p:spPr bwMode="auto">
          <a:xfrm>
            <a:off x="4893578" y="1447800"/>
            <a:ext cx="4000500" cy="5334000"/>
          </a:xfrm>
          <a:prstGeom prst="rect">
            <a:avLst/>
          </a:prstGeom>
          <a:noFill/>
          <a:ln w="9525">
            <a:noFill/>
            <a:miter lim="800000"/>
            <a:headEnd/>
            <a:tailEnd/>
          </a:ln>
        </p:spPr>
      </p:pic>
      <p:grpSp>
        <p:nvGrpSpPr>
          <p:cNvPr id="2" name="Group 11"/>
          <p:cNvGrpSpPr>
            <a:grpSpLocks/>
          </p:cNvGrpSpPr>
          <p:nvPr/>
        </p:nvGrpSpPr>
        <p:grpSpPr bwMode="auto">
          <a:xfrm>
            <a:off x="3200400" y="3502025"/>
            <a:ext cx="5867400" cy="1679575"/>
            <a:chOff x="672" y="4464"/>
            <a:chExt cx="3696" cy="1058"/>
          </a:xfrm>
        </p:grpSpPr>
        <p:pic>
          <p:nvPicPr>
            <p:cNvPr id="13326" name="Picture 12"/>
            <p:cNvPicPr>
              <a:picLocks noChangeAspect="1" noChangeArrowheads="1"/>
            </p:cNvPicPr>
            <p:nvPr/>
          </p:nvPicPr>
          <p:blipFill>
            <a:blip r:embed="rId10" cstate="email"/>
            <a:srcRect/>
            <a:stretch>
              <a:fillRect/>
            </a:stretch>
          </p:blipFill>
          <p:spPr bwMode="auto">
            <a:xfrm>
              <a:off x="672" y="4464"/>
              <a:ext cx="3696" cy="355"/>
            </a:xfrm>
            <a:prstGeom prst="rect">
              <a:avLst/>
            </a:prstGeom>
            <a:noFill/>
            <a:ln w="9525">
              <a:noFill/>
              <a:miter lim="800000"/>
              <a:headEnd/>
              <a:tailEnd/>
            </a:ln>
          </p:spPr>
        </p:pic>
        <p:sp>
          <p:nvSpPr>
            <p:cNvPr id="13327" name="Text Box 13"/>
            <p:cNvSpPr txBox="1">
              <a:spLocks noChangeArrowheads="1"/>
            </p:cNvSpPr>
            <p:nvPr/>
          </p:nvSpPr>
          <p:spPr bwMode="auto">
            <a:xfrm>
              <a:off x="1257" y="4772"/>
              <a:ext cx="2525" cy="750"/>
            </a:xfrm>
            <a:prstGeom prst="rect">
              <a:avLst/>
            </a:prstGeom>
            <a:noFill/>
            <a:ln w="9525">
              <a:noFill/>
              <a:miter lim="800000"/>
              <a:headEnd/>
              <a:tailEnd/>
            </a:ln>
          </p:spPr>
          <p:txBody>
            <a:bodyPr>
              <a:spAutoFit/>
            </a:bodyPr>
            <a:lstStyle/>
            <a:p>
              <a:pPr algn="ctr"/>
              <a:r>
                <a:rPr lang="es-HN" sz="3600" b="1">
                  <a:latin typeface="Arial" pitchFamily="34" charset="0"/>
                  <a:cs typeface="Arial" pitchFamily="34" charset="0"/>
                </a:rPr>
                <a:t>4 veces mas cara que AguaClara</a:t>
              </a:r>
            </a:p>
          </p:txBody>
        </p:sp>
      </p:grpSp>
      <p:pic>
        <p:nvPicPr>
          <p:cNvPr id="91150" name="Picture 14"/>
          <p:cNvPicPr>
            <a:picLocks noChangeAspect="1" noChangeArrowheads="1"/>
          </p:cNvPicPr>
          <p:nvPr/>
        </p:nvPicPr>
        <p:blipFill>
          <a:blip r:embed="rId11" cstate="email"/>
          <a:srcRect/>
          <a:stretch>
            <a:fillRect/>
          </a:stretch>
        </p:blipFill>
        <p:spPr bwMode="auto">
          <a:xfrm>
            <a:off x="4756150" y="1828800"/>
            <a:ext cx="3975100" cy="4191000"/>
          </a:xfrm>
          <a:prstGeom prst="rect">
            <a:avLst/>
          </a:prstGeom>
          <a:noFill/>
          <a:ln w="9525">
            <a:noFill/>
            <a:miter lim="800000"/>
            <a:headEnd/>
            <a:tailEnd/>
          </a:ln>
        </p:spPr>
      </p:pic>
      <p:pic>
        <p:nvPicPr>
          <p:cNvPr id="91151" name="Picture 15"/>
          <p:cNvPicPr>
            <a:picLocks noChangeAspect="1" noChangeArrowheads="1"/>
          </p:cNvPicPr>
          <p:nvPr/>
        </p:nvPicPr>
        <p:blipFill>
          <a:blip r:embed="rId12" cstate="email"/>
          <a:srcRect/>
          <a:stretch>
            <a:fillRect/>
          </a:stretch>
        </p:blipFill>
        <p:spPr bwMode="auto">
          <a:xfrm>
            <a:off x="4381500" y="2590800"/>
            <a:ext cx="4724400" cy="35433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1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4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11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4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11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3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1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15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11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4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1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11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1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15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11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139">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13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13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13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14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91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1230086"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2253342" y="1477733"/>
            <a:ext cx="7173687" cy="5380267"/>
          </a:xfrm>
          <a:prstGeom prst="rect">
            <a:avLst/>
          </a:prstGeom>
          <a:noFill/>
        </p:spPr>
      </p:pic>
      <p:sp>
        <p:nvSpPr>
          <p:cNvPr id="5" name="Rectangle 4"/>
          <p:cNvSpPr/>
          <p:nvPr/>
        </p:nvSpPr>
        <p:spPr>
          <a:xfrm>
            <a:off x="3320143" y="4167866"/>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E9912-412D-46E2-A37B-BE0C2739A2A4}"/>
              </a:ext>
            </a:extLst>
          </p:cNvPr>
          <p:cNvSpPr>
            <a:spLocks noGrp="1"/>
          </p:cNvSpPr>
          <p:nvPr>
            <p:ph type="title"/>
          </p:nvPr>
        </p:nvSpPr>
        <p:spPr/>
        <p:txBody>
          <a:bodyPr/>
          <a:lstStyle/>
          <a:p>
            <a:r>
              <a:rPr lang="en-US" dirty="0"/>
              <a:t>Failure to design for energy efficiency</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2267859" y="1513114"/>
            <a:ext cx="7126512" cy="5344886"/>
          </a:xfrm>
          <a:prstGeom prst="rect">
            <a:avLst/>
          </a:prstGeom>
          <a:noFill/>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2438403" y="1502229"/>
            <a:ext cx="7141026" cy="5355771"/>
          </a:xfrm>
          <a:prstGeom prst="rect">
            <a:avLst/>
          </a:prstGeom>
          <a:noFill/>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2685143" y="1523999"/>
            <a:ext cx="7111999" cy="5334001"/>
          </a:xfrm>
          <a:prstGeom prst="rect">
            <a:avLst/>
          </a:prstGeom>
          <a:noFill/>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1" name="Rectangle 5">
            <a:extLst>
              <a:ext uri="{FF2B5EF4-FFF2-40B4-BE49-F238E27FC236}">
                <a16:creationId xmlns:a16="http://schemas.microsoft.com/office/drawing/2014/main" id="{BA005CD0-848C-4E0B-B91A-5CB9D1B32F09}"/>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b="1" dirty="0"/>
              <a:t>A role for universities</a:t>
            </a:r>
          </a:p>
          <a:p>
            <a:endParaRPr lang="en-US" dirty="0"/>
          </a:p>
        </p:txBody>
      </p:sp>
      <p:sp>
        <p:nvSpPr>
          <p:cNvPr id="8" name="TextBox 7">
            <a:extLst>
              <a:ext uri="{FF2B5EF4-FFF2-40B4-BE49-F238E27FC236}">
                <a16:creationId xmlns:a16="http://schemas.microsoft.com/office/drawing/2014/main" id="{680C91F7-0FA7-4875-8EC9-000E1625157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12" name="Picture 19" descr="Peru Kids">
            <a:hlinkClick r:id="rId3" action="ppaction://hlinksldjump"/>
            <a:extLst>
              <a:ext uri="{FF2B5EF4-FFF2-40B4-BE49-F238E27FC236}">
                <a16:creationId xmlns:a16="http://schemas.microsoft.com/office/drawing/2014/main" id="{8D65D18F-F7AB-45DA-93CB-34BDAEA2FEA0}"/>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5F283463-9448-4BA6-8509-DD64D000927E}"/>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F65FB3FC-5E09-48A1-8DCB-0FE4D2657B9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BABEFF43-350C-4DEC-933D-29FDBEE3F052}"/>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EDC5D8E7-F3B3-41E5-971D-04A266D9AE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78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pilot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987825" y="1600200"/>
            <a:ext cx="6695038" cy="4525963"/>
          </a:xfrm>
        </p:spPr>
        <p:txBody>
          <a:bodyPr/>
          <a:lstStyle/>
          <a:p>
            <a:r>
              <a:rPr lang="en-US" dirty="0"/>
              <a:t>Burden of unsafe water</a:t>
            </a:r>
          </a:p>
          <a:p>
            <a:r>
              <a:rPr lang="en-US" dirty="0"/>
              <a:t>The Sustainable Development Goals</a:t>
            </a:r>
          </a:p>
          <a:p>
            <a:pPr lvl="1"/>
            <a:r>
              <a:rPr lang="en-US" dirty="0"/>
              <a:t>Safe and Improved…</a:t>
            </a:r>
          </a:p>
          <a:p>
            <a:r>
              <a:rPr lang="en-US" dirty="0"/>
              <a:t>Intermittent Supplies</a:t>
            </a:r>
          </a:p>
          <a:p>
            <a:r>
              <a:rPr lang="en-US" dirty="0"/>
              <a:t>The technology is well developed…</a:t>
            </a:r>
          </a:p>
          <a:p>
            <a:pPr lvl="1"/>
            <a:r>
              <a:rPr lang="en-US" dirty="0"/>
              <a:t>Cell phones vs. municipal water technology</a:t>
            </a:r>
          </a:p>
          <a:p>
            <a:r>
              <a:rPr lang="en-US" dirty="0"/>
              <a:t>A role for universities</a:t>
            </a:r>
          </a:p>
          <a:p>
            <a:endParaRPr lang="en-US"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1414976" y="3638890"/>
            <a:ext cx="681532" cy="735495"/>
          </a:xfrm>
          <a:prstGeom prst="rect">
            <a:avLst/>
          </a:prstGeom>
          <a:noFill/>
          <a:ln>
            <a:noFill/>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2590800" y="2041591"/>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664" y="4904842"/>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21632" y="2075599"/>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71800" y="4833682"/>
            <a:ext cx="2743583" cy="1829055"/>
          </a:xfrm>
          <a:prstGeom prst="ellipse">
            <a:avLst/>
          </a:prstGeom>
          <a:ln>
            <a:noFill/>
          </a:ln>
          <a:effectLst>
            <a:softEdge rad="112500"/>
          </a:effectLst>
        </p:spPr>
      </p:pic>
      <p:sp>
        <p:nvSpPr>
          <p:cNvPr id="11" name="TextBox 10"/>
          <p:cNvSpPr txBox="1"/>
          <p:nvPr/>
        </p:nvSpPr>
        <p:spPr>
          <a:xfrm>
            <a:off x="6057900" y="4720176"/>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5517286" y="1549147"/>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2144048" y="1795368"/>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3333220" y="4513804"/>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097588" y="2287811"/>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467600" y="2568042"/>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5230642" y="3123587"/>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5163080" y="4188562"/>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6196721" y="3523697"/>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majority world, but many of these technologies will be the preferred option for wealthier communities too</a:t>
            </a:r>
          </a:p>
          <a:p>
            <a:r>
              <a:rPr lang="en-US" dirty="0"/>
              <a:t>Everyone likes cheaper, better, and more reliable</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2" name="Picture 4"/>
          <p:cNvPicPr>
            <a:picLocks noChangeAspect="1" noChangeArrowheads="1"/>
          </p:cNvPicPr>
          <p:nvPr/>
        </p:nvPicPr>
        <p:blipFill>
          <a:blip r:embed="rId2" cstate="email"/>
          <a:srcRect/>
          <a:stretch>
            <a:fillRect/>
          </a:stretch>
        </p:blipFill>
        <p:spPr bwMode="auto">
          <a:xfrm>
            <a:off x="9341876" y="4069466"/>
            <a:ext cx="1264175" cy="2047885"/>
          </a:xfrm>
          <a:prstGeom prst="rect">
            <a:avLst/>
          </a:prstGeom>
          <a:noFill/>
          <a:ln w="9525">
            <a:noFill/>
            <a:miter lim="800000"/>
            <a:headEnd/>
            <a:tailEnd/>
          </a:ln>
        </p:spPr>
      </p:pic>
      <p:sp>
        <p:nvSpPr>
          <p:cNvPr id="10" name="Rectangle 9"/>
          <p:cNvSpPr/>
          <p:nvPr/>
        </p:nvSpPr>
        <p:spPr>
          <a:xfrm>
            <a:off x="6569591" y="3338367"/>
            <a:ext cx="2652632" cy="954107"/>
          </a:xfrm>
          <a:prstGeom prst="rect">
            <a:avLst/>
          </a:prstGeom>
        </p:spPr>
        <p:txBody>
          <a:bodyPr wrap="square">
            <a:spAutoFit/>
          </a:bodyPr>
          <a:lstStyle/>
          <a:p>
            <a:pPr algn="ctr"/>
            <a:r>
              <a:rPr lang="en-US" dirty="0"/>
              <a:t>Control and measure flow</a:t>
            </a:r>
          </a:p>
        </p:txBody>
      </p:sp>
      <p:sp>
        <p:nvSpPr>
          <p:cNvPr id="13" name="Rectangle 12"/>
          <p:cNvSpPr/>
          <p:nvPr/>
        </p:nvSpPr>
        <p:spPr>
          <a:xfrm>
            <a:off x="2161454" y="6106180"/>
            <a:ext cx="1976823" cy="523220"/>
          </a:xfrm>
          <a:prstGeom prst="rect">
            <a:avLst/>
          </a:prstGeom>
        </p:spPr>
        <p:txBody>
          <a:bodyPr wrap="none">
            <a:spAutoFit/>
          </a:bodyPr>
          <a:lstStyle/>
          <a:p>
            <a:r>
              <a:rPr lang="en-US" dirty="0"/>
              <a:t>Flocculation</a:t>
            </a:r>
          </a:p>
        </p:txBody>
      </p:sp>
      <p:sp>
        <p:nvSpPr>
          <p:cNvPr id="14" name="Rectangle 13"/>
          <p:cNvSpPr/>
          <p:nvPr/>
        </p:nvSpPr>
        <p:spPr>
          <a:xfrm>
            <a:off x="4549636" y="6106180"/>
            <a:ext cx="2255746" cy="523220"/>
          </a:xfrm>
          <a:prstGeom prst="rect">
            <a:avLst/>
          </a:prstGeom>
        </p:spPr>
        <p:txBody>
          <a:bodyPr wrap="none">
            <a:spAutoFit/>
          </a:bodyPr>
          <a:lstStyle/>
          <a:p>
            <a:r>
              <a:rPr lang="en-US" dirty="0"/>
              <a:t>Sedimentation</a:t>
            </a:r>
          </a:p>
        </p:txBody>
      </p:sp>
      <p:sp>
        <p:nvSpPr>
          <p:cNvPr id="16" name="Rectangle 15"/>
          <p:cNvSpPr/>
          <p:nvPr/>
        </p:nvSpPr>
        <p:spPr>
          <a:xfrm>
            <a:off x="8994563" y="6106180"/>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3" cstate="print">
            <a:clrChange>
              <a:clrFrom>
                <a:srgbClr val="FFFFFF"/>
              </a:clrFrom>
              <a:clrTo>
                <a:srgbClr val="FFFFFF">
                  <a:alpha val="0"/>
                </a:srgbClr>
              </a:clrTo>
            </a:clrChange>
            <a:lum bright="10000" contrast="30000"/>
          </a:blip>
          <a:srcRect l="12658" t="29408" r="67403" b="29969"/>
          <a:stretch>
            <a:fillRect/>
          </a:stretch>
        </p:blipFill>
        <p:spPr>
          <a:xfrm rot="16200000">
            <a:off x="2687379" y="4613441"/>
            <a:ext cx="823043" cy="2184779"/>
          </a:xfrm>
          <a:prstGeom prst="rect">
            <a:avLst/>
          </a:prstGeom>
        </p:spPr>
      </p:pic>
      <p:sp>
        <p:nvSpPr>
          <p:cNvPr id="18" name="Rectangle 17"/>
          <p:cNvSpPr/>
          <p:nvPr/>
        </p:nvSpPr>
        <p:spPr>
          <a:xfrm>
            <a:off x="7268153" y="6106180"/>
            <a:ext cx="1519968" cy="523220"/>
          </a:xfrm>
          <a:prstGeom prst="rect">
            <a:avLst/>
          </a:prstGeom>
        </p:spPr>
        <p:txBody>
          <a:bodyPr wrap="none">
            <a:spAutoFit/>
          </a:bodyPr>
          <a:lstStyle/>
          <a:p>
            <a:r>
              <a:rPr lang="en-US" dirty="0"/>
              <a:t>Filtration</a:t>
            </a:r>
          </a:p>
        </p:txBody>
      </p:sp>
      <p:pic>
        <p:nvPicPr>
          <p:cNvPr id="23" name="Picture 3"/>
          <p:cNvPicPr>
            <a:picLocks noChangeAspect="1" noChangeArrowheads="1"/>
          </p:cNvPicPr>
          <p:nvPr/>
        </p:nvPicPr>
        <p:blipFill>
          <a:blip r:embed="rId4" cstate="print"/>
          <a:srcRect/>
          <a:stretch>
            <a:fillRect/>
          </a:stretch>
        </p:blipFill>
        <p:spPr bwMode="auto">
          <a:xfrm>
            <a:off x="7165704" y="2039134"/>
            <a:ext cx="1460405" cy="1304319"/>
          </a:xfrm>
          <a:prstGeom prst="rect">
            <a:avLst/>
          </a:prstGeom>
          <a:noFill/>
          <a:ln w="9525">
            <a:noFill/>
            <a:miter lim="800000"/>
            <a:headEnd/>
            <a:tailEnd/>
          </a:ln>
          <a:effectLst/>
        </p:spPr>
      </p:pic>
      <p:pic>
        <p:nvPicPr>
          <p:cNvPr id="119814" name="Picture 6" descr="http://designserver.cee.cornell.edu/Designs/EtFlocSedFi/7127/10Lps/EtFlocSedFiFilter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8963"/>
          <a:stretch/>
        </p:blipFill>
        <p:spPr bwMode="auto">
          <a:xfrm>
            <a:off x="7035445" y="4265457"/>
            <a:ext cx="1859343" cy="1851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65908" y="3338366"/>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6" cstate="print"/>
          <a:srcRect l="31343" t="29180" r="41586" b="20662"/>
          <a:stretch/>
        </p:blipFill>
        <p:spPr bwMode="auto">
          <a:xfrm>
            <a:off x="5188588" y="1543076"/>
            <a:ext cx="1242072" cy="1800377"/>
          </a:xfrm>
          <a:prstGeom prst="rect">
            <a:avLst/>
          </a:prstGeom>
          <a:noFill/>
        </p:spPr>
      </p:pic>
      <p:pic>
        <p:nvPicPr>
          <p:cNvPr id="4" name="Picture 3"/>
          <p:cNvPicPr>
            <a:picLocks noChangeAspect="1"/>
          </p:cNvPicPr>
          <p:nvPr/>
        </p:nvPicPr>
        <p:blipFill>
          <a:blip r:embed="rId7"/>
          <a:stretch>
            <a:fillRect/>
          </a:stretch>
        </p:blipFill>
        <p:spPr>
          <a:xfrm>
            <a:off x="2132201" y="1644631"/>
            <a:ext cx="2417435" cy="1531819"/>
          </a:xfrm>
          <a:prstGeom prst="rect">
            <a:avLst/>
          </a:prstGeom>
        </p:spPr>
      </p:pic>
      <p:pic>
        <p:nvPicPr>
          <p:cNvPr id="20"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68341" y="4984392"/>
            <a:ext cx="2567330" cy="125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00024" y="160337"/>
            <a:ext cx="11562483" cy="1143000"/>
          </a:xfrm>
        </p:spPr>
        <p:txBody>
          <a:bodyPr/>
          <a:lstStyle/>
          <a:p>
            <a:r>
              <a:rPr lang="en-US" sz="3000" dirty="0"/>
              <a:t>Suppose distillation were the only method that environmental engineers had developed to create clean water</a:t>
            </a:r>
          </a:p>
        </p:txBody>
      </p:sp>
      <p:sp>
        <p:nvSpPr>
          <p:cNvPr id="98307" name="Rectangle 3"/>
          <p:cNvSpPr>
            <a:spLocks noGrp="1" noChangeArrowheads="1"/>
          </p:cNvSpPr>
          <p:nvPr>
            <p:ph idx="1"/>
          </p:nvPr>
        </p:nvSpPr>
        <p:spPr/>
        <p:txBody>
          <a:bodyPr/>
          <a:lstStyle/>
          <a:p>
            <a:pPr>
              <a:lnSpc>
                <a:spcPct val="90000"/>
              </a:lnSpc>
            </a:pPr>
            <a:r>
              <a:rPr lang="en-US" sz="2800" dirty="0"/>
              <a:t>All water in pipes delivered to homes was unsafe</a:t>
            </a:r>
            <a:br>
              <a:rPr lang="en-US" sz="2800" dirty="0"/>
            </a:br>
            <a:endParaRPr lang="en-US" sz="2800" dirty="0"/>
          </a:p>
          <a:p>
            <a:pPr>
              <a:lnSpc>
                <a:spcPct val="90000"/>
              </a:lnSpc>
            </a:pPr>
            <a:r>
              <a:rPr lang="en-US" sz="2800" dirty="0"/>
              <a:t>What would you say is the limiting factor preventing implementation of safe piped water?</a:t>
            </a:r>
          </a:p>
          <a:p>
            <a:pPr lvl="1">
              <a:lnSpc>
                <a:spcPct val="90000"/>
              </a:lnSpc>
            </a:pPr>
            <a:r>
              <a:rPr lang="en-US" sz="2400" dirty="0"/>
              <a:t>Weak institutions</a:t>
            </a:r>
          </a:p>
          <a:p>
            <a:pPr lvl="1">
              <a:lnSpc>
                <a:spcPct val="90000"/>
              </a:lnSpc>
            </a:pPr>
            <a:r>
              <a:rPr lang="en-US" sz="2400" dirty="0"/>
              <a:t>Corruption</a:t>
            </a:r>
          </a:p>
          <a:p>
            <a:pPr lvl="1">
              <a:lnSpc>
                <a:spcPct val="90000"/>
              </a:lnSpc>
            </a:pPr>
            <a:r>
              <a:rPr lang="en-US" sz="2400" dirty="0"/>
              <a:t>Weak Economies</a:t>
            </a:r>
          </a:p>
          <a:p>
            <a:pPr lvl="1">
              <a:lnSpc>
                <a:spcPct val="90000"/>
              </a:lnSpc>
            </a:pPr>
            <a:r>
              <a:rPr lang="en-US" sz="2400" dirty="0"/>
              <a:t>Poor education</a:t>
            </a:r>
          </a:p>
          <a:p>
            <a:pPr lvl="1">
              <a:lnSpc>
                <a:spcPct val="90000"/>
              </a:lnSpc>
            </a:pPr>
            <a:r>
              <a:rPr lang="en-US" sz="2400" dirty="0"/>
              <a:t>Inadequate technology</a:t>
            </a:r>
            <a:br>
              <a:rPr lang="en-US" sz="2400" dirty="0"/>
            </a:br>
            <a:endParaRPr lang="en-US" sz="2400" dirty="0"/>
          </a:p>
          <a:p>
            <a:pPr>
              <a:lnSpc>
                <a:spcPct val="90000"/>
              </a:lnSpc>
            </a:pPr>
            <a:r>
              <a:rPr lang="en-US" sz="2800" dirty="0"/>
              <a:t>What do you conclude?</a:t>
            </a:r>
          </a:p>
          <a:p>
            <a:pPr>
              <a:lnSpc>
                <a:spcPct val="90000"/>
              </a:lnSpc>
            </a:pPr>
            <a:endParaRPr lang="en-US" sz="2800" dirty="0"/>
          </a:p>
        </p:txBody>
      </p:sp>
      <p:sp>
        <p:nvSpPr>
          <p:cNvPr id="2" name="AutoShape 2" descr="Image result for distillation column 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istillation column l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0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992" y="3383936"/>
            <a:ext cx="32575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a:t>Why aren’t there better technology choices?</a:t>
            </a:r>
          </a:p>
        </p:txBody>
      </p:sp>
      <p:sp>
        <p:nvSpPr>
          <p:cNvPr id="99331" name="Rectangle 3"/>
          <p:cNvSpPr>
            <a:spLocks noGrp="1" noChangeArrowheads="1"/>
          </p:cNvSpPr>
          <p:nvPr>
            <p:ph idx="1"/>
          </p:nvPr>
        </p:nvSpPr>
        <p:spPr/>
        <p:txBody>
          <a:bodyPr/>
          <a:lstStyle/>
          <a:p>
            <a:pPr>
              <a:lnSpc>
                <a:spcPct val="90000"/>
              </a:lnSpc>
            </a:pPr>
            <a:r>
              <a:rPr lang="en-US" sz="2800" dirty="0"/>
              <a:t>We have a solution that works for strong economies (conventional water treatment)</a:t>
            </a:r>
            <a:br>
              <a:rPr lang="en-US" sz="2800" dirty="0"/>
            </a:br>
            <a:endParaRPr lang="en-US" sz="2800" dirty="0"/>
          </a:p>
          <a:p>
            <a:pPr>
              <a:lnSpc>
                <a:spcPct val="90000"/>
              </a:lnSpc>
            </a:pPr>
            <a:r>
              <a:rPr lang="en-US" sz="2800" dirty="0"/>
              <a:t>Individual cities can’t afford to hire consulting firms to conduct research to develop better technologies</a:t>
            </a:r>
            <a:br>
              <a:rPr lang="en-US" sz="2800" dirty="0"/>
            </a:br>
            <a:endParaRPr lang="en-US" sz="2800" dirty="0"/>
          </a:p>
          <a:p>
            <a:pPr>
              <a:lnSpc>
                <a:spcPct val="90000"/>
              </a:lnSpc>
            </a:pPr>
            <a:r>
              <a:rPr lang="en-US" sz="2800" dirty="0"/>
              <a:t>Each city chooses conservative existing designs</a:t>
            </a:r>
            <a:br>
              <a:rPr lang="en-US" sz="2800" dirty="0"/>
            </a:br>
            <a:endParaRPr lang="en-US" sz="2800" dirty="0"/>
          </a:p>
          <a:p>
            <a:pPr>
              <a:lnSpc>
                <a:spcPct val="90000"/>
              </a:lnSpc>
            </a:pPr>
            <a:r>
              <a:rPr lang="en-US" sz="2800" dirty="0"/>
              <a:t>The same is true for countries in the Majority World (they can’t afford the R&amp;D to develop better technologies)</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Continual optimization? </a:t>
            </a:r>
            <a:br>
              <a:rPr lang="en-US"/>
            </a:br>
            <a:r>
              <a:rPr lang="en-US"/>
              <a:t>Cell Phones vs. Water Treatment</a:t>
            </a:r>
          </a:p>
        </p:txBody>
      </p:sp>
      <p:sp>
        <p:nvSpPr>
          <p:cNvPr id="115715" name="Rectangle 3"/>
          <p:cNvSpPr>
            <a:spLocks noGrp="1" noChangeArrowheads="1"/>
          </p:cNvSpPr>
          <p:nvPr>
            <p:ph idx="1"/>
          </p:nvPr>
        </p:nvSpPr>
        <p:spPr/>
        <p:txBody>
          <a:bodyPr/>
          <a:lstStyle/>
          <a:p>
            <a:r>
              <a:rPr lang="en-US" dirty="0"/>
              <a:t>Why are cell phones continually getting cheaper and better?</a:t>
            </a:r>
            <a:br>
              <a:rPr lang="en-US" dirty="0"/>
            </a:br>
            <a:endParaRPr lang="en-US" dirty="0"/>
          </a:p>
          <a:p>
            <a:r>
              <a:rPr lang="en-US" dirty="0"/>
              <a:t>Why is conventional water treatment not enjoying a similar optimization?</a:t>
            </a:r>
          </a:p>
          <a:p>
            <a:pPr lvl="1"/>
            <a:endParaRPr lang="en-US" dirty="0"/>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8" name="Rectangle 8"/>
          <p:cNvSpPr>
            <a:spLocks noGrp="1" noChangeArrowheads="1"/>
          </p:cNvSpPr>
          <p:nvPr>
            <p:ph type="title"/>
          </p:nvPr>
        </p:nvSpPr>
        <p:spPr/>
        <p:txBody>
          <a:bodyPr/>
          <a:lstStyle/>
          <a:p>
            <a:r>
              <a:rPr lang="en-US" sz="4000"/>
              <a:t>Cell Phones vs. Municipal Water Treatment</a:t>
            </a:r>
          </a:p>
        </p:txBody>
      </p:sp>
      <p:graphicFrame>
        <p:nvGraphicFramePr>
          <p:cNvPr id="117812" name="Group 52"/>
          <p:cNvGraphicFramePr>
            <a:graphicFrameLocks noGrp="1"/>
          </p:cNvGraphicFramePr>
          <p:nvPr>
            <p:ph idx="1"/>
          </p:nvPr>
        </p:nvGraphicFramePr>
        <p:xfrm>
          <a:off x="685800" y="1981200"/>
          <a:ext cx="8242300" cy="3855720"/>
        </p:xfrm>
        <a:graphic>
          <a:graphicData uri="http://schemas.openxmlformats.org/drawingml/2006/table">
            <a:tbl>
              <a:tblPr/>
              <a:tblGrid>
                <a:gridCol w="2747963">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2747962">
                  <a:extLst>
                    <a:ext uri="{9D8B030D-6E8A-4147-A177-3AD203B41FA5}">
                      <a16:colId xmlns:a16="http://schemas.microsoft.com/office/drawing/2014/main" val="20002"/>
                    </a:ext>
                  </a:extLst>
                </a:gridCol>
              </a:tblGrid>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Global!</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Cell phones</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Municipal Water</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Units per year</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850,000,000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Companies</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100s?</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Incentive</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Improve technology &amp; increase market share</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Successful operation at handover of each customized plant</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7813" name="Rectangle 53"/>
          <p:cNvSpPr>
            <a:spLocks noChangeArrowheads="1"/>
          </p:cNvSpPr>
          <p:nvPr/>
        </p:nvSpPr>
        <p:spPr bwMode="auto">
          <a:xfrm>
            <a:off x="82550" y="6167438"/>
            <a:ext cx="9150350" cy="519112"/>
          </a:xfrm>
          <a:prstGeom prst="rect">
            <a:avLst/>
          </a:prstGeom>
          <a:noFill/>
          <a:ln w="12700">
            <a:noFill/>
            <a:miter lim="800000"/>
            <a:headEnd type="none" w="lg" len="med"/>
            <a:tailEnd type="none" w="lg" len="med"/>
          </a:ln>
          <a:effectLst/>
        </p:spPr>
        <p:txBody>
          <a:bodyPr wrap="none">
            <a:spAutoFit/>
          </a:bodyPr>
          <a:lstStyle/>
          <a:p>
            <a:r>
              <a:rPr lang="en-US">
                <a:hlinkClick r:id="rId4"/>
              </a:rPr>
              <a:t>http://www.industry.siemens.com/Water/en/markets/p_02.htm</a:t>
            </a:r>
            <a:r>
              <a:rPr lang="en-US"/>
              <a:t> </a:t>
            </a:r>
          </a:p>
        </p:txBody>
      </p:sp>
      <p:pic>
        <p:nvPicPr>
          <p:cNvPr id="3" name="Picture 2">
            <a:extLst>
              <a:ext uri="{FF2B5EF4-FFF2-40B4-BE49-F238E27FC236}">
                <a16:creationId xmlns:a16="http://schemas.microsoft.com/office/drawing/2014/main" id="{161F9228-C440-4F4A-ADFB-6F1EE61899F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57236" y="2733951"/>
            <a:ext cx="2585020" cy="553014"/>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t>Why has the Private Sector Failed to Optimize Municipal Water Treatment?</a:t>
            </a:r>
          </a:p>
        </p:txBody>
      </p:sp>
      <p:sp>
        <p:nvSpPr>
          <p:cNvPr id="121859" name="Rectangle 3"/>
          <p:cNvSpPr>
            <a:spLocks noGrp="1" noChangeArrowheads="1"/>
          </p:cNvSpPr>
          <p:nvPr>
            <p:ph idx="1"/>
          </p:nvPr>
        </p:nvSpPr>
        <p:spPr/>
        <p:txBody>
          <a:bodyPr/>
          <a:lstStyle/>
          <a:p>
            <a:r>
              <a:rPr lang="en-US" dirty="0"/>
              <a:t>Research and development is expensive</a:t>
            </a:r>
          </a:p>
          <a:p>
            <a:r>
              <a:rPr lang="en-US" dirty="0"/>
              <a:t>Low volume of units and customized designs for each site</a:t>
            </a:r>
          </a:p>
          <a:p>
            <a:r>
              <a:rPr lang="en-US" dirty="0"/>
              <a:t>Long life of units (at least ideally!)</a:t>
            </a:r>
          </a:p>
          <a:p>
            <a:r>
              <a:rPr lang="en-US" dirty="0"/>
              <a:t>Vendors want to sell hardware</a:t>
            </a:r>
          </a:p>
          <a:p>
            <a:r>
              <a:rPr lang="en-US" dirty="0"/>
              <a:t>Consultants want to minimize liability for design</a:t>
            </a:r>
          </a:p>
          <a:p>
            <a:r>
              <a:rPr lang="en-US" dirty="0"/>
              <a:t>Consultants use vendors to create their designs</a:t>
            </a:r>
          </a:p>
          <a:p>
            <a:r>
              <a:rPr lang="en-US" dirty="0"/>
              <a:t>Can’t risk failure on a unit – conservative design prevails</a:t>
            </a:r>
          </a:p>
          <a:p>
            <a:r>
              <a:rPr lang="en-US" dirty="0"/>
              <a:t>Ineffective feedback mechanism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8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8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8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8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8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8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18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1" name="Rectangle 5">
            <a:extLst>
              <a:ext uri="{FF2B5EF4-FFF2-40B4-BE49-F238E27FC236}">
                <a16:creationId xmlns:a16="http://schemas.microsoft.com/office/drawing/2014/main" id="{F7A2254D-66B1-4E32-9E47-B99A47A248FA}"/>
              </a:ext>
            </a:extLst>
          </p:cNvPr>
          <p:cNvSpPr>
            <a:spLocks noGrp="1" noChangeArrowheads="1"/>
          </p:cNvSpPr>
          <p:nvPr>
            <p:ph idx="1"/>
          </p:nvPr>
        </p:nvSpPr>
        <p:spPr>
          <a:xfrm>
            <a:off x="1987825" y="1600200"/>
            <a:ext cx="6695038" cy="4525963"/>
          </a:xfrm>
        </p:spPr>
        <p:txBody>
          <a:bodyPr/>
          <a:lstStyle/>
          <a:p>
            <a:r>
              <a:rPr lang="en-US" b="1" dirty="0"/>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sp>
        <p:nvSpPr>
          <p:cNvPr id="8" name="TextBox 7">
            <a:extLst>
              <a:ext uri="{FF2B5EF4-FFF2-40B4-BE49-F238E27FC236}">
                <a16:creationId xmlns:a16="http://schemas.microsoft.com/office/drawing/2014/main" id="{D926923A-C45B-4372-AEFE-68D8CF5269E4}"/>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12" name="Picture 19" descr="Peru Kids">
            <a:hlinkClick r:id="rId3" action="ppaction://hlinksldjump"/>
            <a:extLst>
              <a:ext uri="{FF2B5EF4-FFF2-40B4-BE49-F238E27FC236}">
                <a16:creationId xmlns:a16="http://schemas.microsoft.com/office/drawing/2014/main" id="{09ADBDBE-F1D4-4EBF-A297-652BDCB275FD}"/>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0CC2837C-8933-4450-81D9-4B79EFA7FAF6}"/>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7DCD4204-5EEC-4DF6-BC02-3EA69C3B3A9F}"/>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5" name="Picture 6" descr="Image result for sustainable development goals water and sanitation">
            <a:hlinkClick r:id="rId9" action="ppaction://hlinksldjump"/>
            <a:extLst>
              <a:ext uri="{FF2B5EF4-FFF2-40B4-BE49-F238E27FC236}">
                <a16:creationId xmlns:a16="http://schemas.microsoft.com/office/drawing/2014/main" id="{278E2C32-1290-44ED-BF9D-3EFF8C6B4A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6" name="Shape 99" descr="http://texas-slab-leak-repair.com/yahoo_site_admin/assets/images/slab-leak.242134202_std.jpg">
            <a:hlinkClick r:id="rId11" action="ppaction://hlinksldjump"/>
            <a:extLst>
              <a:ext uri="{FF2B5EF4-FFF2-40B4-BE49-F238E27FC236}">
                <a16:creationId xmlns:a16="http://schemas.microsoft.com/office/drawing/2014/main" id="{D8C3B078-6A49-4C55-A597-EF1AE4ADE36C}"/>
              </a:ext>
            </a:extLst>
          </p:cNvPr>
          <p:cNvPicPr preferRelativeResize="0"/>
          <p:nvPr/>
        </p:nvPicPr>
        <p:blipFill rotWithShape="1">
          <a:blip r:embed="rId12">
            <a:alphaModFix/>
          </a:blip>
          <a:srcRect t="3548" b="10398"/>
          <a:stretch/>
        </p:blipFill>
        <p:spPr>
          <a:xfrm>
            <a:off x="1414976" y="3638890"/>
            <a:ext cx="681532" cy="735495"/>
          </a:xfrm>
          <a:prstGeom prst="rect">
            <a:avLst/>
          </a:prstGeom>
          <a:noFill/>
          <a:ln>
            <a:noFill/>
          </a:ln>
        </p:spPr>
      </p:pic>
    </p:spTree>
    <p:extLst>
      <p:ext uri="{BB962C8B-B14F-4D97-AF65-F5344CB8AC3E}">
        <p14:creationId xmlns:p14="http://schemas.microsoft.com/office/powerpoint/2010/main" val="25036150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areas</a:t>
            </a:r>
            <a:endParaRPr lang="en-US" dirty="0"/>
          </a:p>
          <a:p>
            <a:r>
              <a:rPr lang="en-US" dirty="0"/>
              <a:t>This underestimates the billions who have unsafe water on tap!</a:t>
            </a:r>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90% of the global population (6.8 billion people) used at least a basic service. A basic service is an </a:t>
            </a:r>
            <a:r>
              <a:rPr lang="en-US" sz="2800" b="1" u="sng" dirty="0"/>
              <a:t>improved drinking-water source </a:t>
            </a:r>
            <a:r>
              <a:rPr lang="en-US" sz="2800" dirty="0"/>
              <a:t>within a round trip of 30 minutes to collect water.</a:t>
            </a:r>
          </a:p>
          <a:p>
            <a:r>
              <a:rPr lang="en-US" sz="2800" dirty="0"/>
              <a:t>884 million people lack even a basic drinking-water service, including 159 million people who are dependent on surface water</a:t>
            </a:r>
          </a:p>
          <a:p>
            <a:r>
              <a:rPr lang="en-US" sz="2800" dirty="0"/>
              <a:t>Globally, at least 2 billion people use a drinking water source </a:t>
            </a:r>
            <a:r>
              <a:rPr lang="en-US" sz="2800" b="1" u="sng" dirty="0"/>
              <a:t>contaminated with feces</a:t>
            </a:r>
          </a:p>
          <a:p>
            <a:r>
              <a:rPr lang="en-US" sz="2800" dirty="0"/>
              <a:t>Contaminated water can transmit diseases such diarrhea, cholera, dysentery, typhoid, and polio</a:t>
            </a:r>
          </a:p>
          <a:p>
            <a:r>
              <a:rPr lang="en-US" sz="2800" dirty="0"/>
              <a:t>Contaminated drinking water is estimated to cause 500,000 diarrheal deaths each year</a:t>
            </a:r>
          </a:p>
        </p:txBody>
      </p:sp>
      <p:sp>
        <p:nvSpPr>
          <p:cNvPr id="4" name="Curved Left Arrow 3"/>
          <p:cNvSpPr/>
          <p:nvPr/>
        </p:nvSpPr>
        <p:spPr>
          <a:xfrm>
            <a:off x="11397792" y="2204186"/>
            <a:ext cx="674016" cy="220418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solidFill>
                <a:schemeClr val="tx1"/>
              </a:solidFill>
            </a:endParaRPr>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problems are we solving?</a:t>
            </a:r>
          </a:p>
        </p:txBody>
      </p:sp>
      <p:sp>
        <p:nvSpPr>
          <p:cNvPr id="3" name="Content Placeholder 2"/>
          <p:cNvSpPr>
            <a:spLocks noGrp="1"/>
          </p:cNvSpPr>
          <p:nvPr>
            <p:ph idx="1"/>
          </p:nvPr>
        </p:nvSpPr>
        <p:spPr/>
        <p:txBody>
          <a:bodyPr/>
          <a:lstStyle/>
          <a:p>
            <a:r>
              <a:rPr lang="en-US" dirty="0"/>
              <a:t>Majority World problems?</a:t>
            </a:r>
          </a:p>
          <a:p>
            <a:pPr lvl="1"/>
            <a:r>
              <a:rPr lang="en-US" dirty="0"/>
              <a:t>The world lacking basic infrastructure (includes parts of the United States)</a:t>
            </a:r>
          </a:p>
          <a:p>
            <a:r>
              <a:rPr lang="en-US" dirty="0"/>
              <a:t>Minority World problems?</a:t>
            </a:r>
          </a:p>
          <a:p>
            <a:pPr lvl="1"/>
            <a:r>
              <a:rPr lang="en-US" dirty="0"/>
              <a:t>The world focused on self driving cars, smart cities, and Amazon Prime</a:t>
            </a:r>
          </a:p>
          <a:p>
            <a:r>
              <a:rPr lang="en-US" dirty="0"/>
              <a:t>A modest proposal: I will focus most of my creative energies on solving problems for the Majority World.</a:t>
            </a:r>
          </a:p>
        </p:txBody>
      </p:sp>
    </p:spTree>
    <p:extLst>
      <p:ext uri="{BB962C8B-B14F-4D97-AF65-F5344CB8AC3E}">
        <p14:creationId xmlns:p14="http://schemas.microsoft.com/office/powerpoint/2010/main" val="325323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12226985" y="2697163"/>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12226985" y="2697163"/>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4.58333E-6 -3.7037E-6 L -0.45976 0.01389 " pathEditMode="relative" rAng="0" ptsTypes="AA">
                                      <p:cBhvr>
                                        <p:cTn id="14" dur="500" fill="hold"/>
                                        <p:tgtEl>
                                          <p:spTgt spid="143365"/>
                                        </p:tgtEl>
                                        <p:attrNameLst>
                                          <p:attrName>ppt_x</p:attrName>
                                          <p:attrName>ppt_y</p:attrName>
                                        </p:attrNameLst>
                                      </p:cBhvr>
                                      <p:rCtr x="-22995" y="694"/>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4.58333E-6 -3.7037E-6 L -0.83151 0.02246 " pathEditMode="relative" rAng="0" ptsTypes="AA">
                                      <p:cBhvr>
                                        <p:cTn id="23" dur="500" fill="hold"/>
                                        <p:tgtEl>
                                          <p:spTgt spid="143364"/>
                                        </p:tgtEl>
                                        <p:attrNameLst>
                                          <p:attrName>ppt_x</p:attrName>
                                          <p:attrName>ppt_y</p:attrName>
                                        </p:attrNameLst>
                                      </p:cBhvr>
                                      <p:rCtr x="-41576"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808.774"/>
  <p:tag name="LATEXADDIN" val="\documentclass{article}&#10;\usepackage{amsmath}&#10;\usepackage{xcolor}&#10;\pagestyle{empty}&#10;\begin{document}&#10;&#10;\definecolor{Monred}{RGB}{172,0,0}&#10;&#10;$${\rm&#10;\frac{100,000,000 \frac{people}{year}}{50,000 \frac{people}{plant}} = 2,000 \frac{plants}{year}&#10;}$$&#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26786</TotalTime>
  <Words>2631</Words>
  <Application>Microsoft Office PowerPoint</Application>
  <PresentationFormat>Widescreen</PresentationFormat>
  <Paragraphs>369</Paragraphs>
  <Slides>48</Slides>
  <Notes>34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Candara</vt:lpstr>
      <vt:lpstr>Times New Roman</vt:lpstr>
      <vt:lpstr>Wingdings</vt:lpstr>
      <vt:lpstr>SWOT 2021</vt:lpstr>
      <vt:lpstr>The State of the Planet</vt:lpstr>
      <vt:lpstr>Design Challenge</vt:lpstr>
      <vt:lpstr>How do we make the most out of this learning opportunity?</vt:lpstr>
      <vt:lpstr>Overview</vt:lpstr>
      <vt:lpstr>Overview</vt:lpstr>
      <vt:lpstr>WHO Fact sheet on water (2017): The good news</vt:lpstr>
      <vt:lpstr>UN Fact sheet on water (2017) The bad news</vt:lpstr>
      <vt:lpstr>Which problems are we solving?</vt:lpstr>
      <vt:lpstr>Honduras Stats as of 2015 (from WHO)</vt:lpstr>
      <vt:lpstr>Cost vs required personal effort: Current paradigm myth!</vt:lpstr>
      <vt:lpstr>PowerPoint Presentation</vt:lpstr>
      <vt:lpstr>Value of Service and Willingness to Pay</vt:lpstr>
      <vt:lpstr>Overview</vt:lpstr>
      <vt:lpstr>PowerPoint Presentation</vt:lpstr>
      <vt:lpstr>United Nations</vt:lpstr>
      <vt:lpstr>SDG 6.1: By 2030,safe and affordable drinking water for all</vt:lpstr>
      <vt:lpstr>We forgot to include replacement of failing plants</vt:lpstr>
      <vt:lpstr>4.9 billion need new water supply systems by 2030</vt:lpstr>
      <vt:lpstr>Overview</vt:lpstr>
      <vt:lpstr>Intermittent Supplies</vt:lpstr>
      <vt:lpstr>PowerPoint Presentation</vt:lpstr>
      <vt:lpstr>You just acquired a hotel in downtown Delhi, India</vt:lpstr>
      <vt:lpstr>Leaks don’t cause contamination unless the flow is INTO the pipe</vt:lpstr>
      <vt:lpstr>Booster pumps that pull water from the distribution system should be banned</vt:lpstr>
      <vt:lpstr>The Point of Use (POU) Treatment Preference and the spiral to failure</vt:lpstr>
      <vt:lpstr>Overview</vt:lpstr>
      <vt:lpstr>Technology isn’t the problem</vt:lpstr>
      <vt:lpstr>PowerPoint Presentation</vt:lpstr>
      <vt:lpstr>Policy, Education, Institutions  or  Engineering </vt:lpstr>
      <vt:lpstr>These factors are multipliers!!!!</vt:lpstr>
      <vt:lpstr>“advanced” and “appropriate” and “AguaClara” technologies can fail</vt:lpstr>
      <vt:lpstr>Package Plants</vt:lpstr>
      <vt:lpstr>PowerPoint Presentation</vt:lpstr>
      <vt:lpstr>Failure to design for energy efficiency</vt:lpstr>
      <vt:lpstr>Failure to design for the Operator</vt:lpstr>
      <vt:lpstr>Failure to design for the Operator</vt:lpstr>
      <vt:lpstr>Failure to design for the Operator</vt:lpstr>
      <vt:lpstr>Overview</vt:lpstr>
      <vt:lpstr>A Role for Universities</vt:lpstr>
      <vt:lpstr>Open-Source University-based Research and Development</vt:lpstr>
      <vt:lpstr>Low Carbon Footprint Technologies</vt:lpstr>
      <vt:lpstr>Hypotheses: The Grand Experiment</vt:lpstr>
      <vt:lpstr>Where are we going?</vt:lpstr>
      <vt:lpstr>Suppose distillation were the only method that environmental engineers had developed to create clean water</vt:lpstr>
      <vt:lpstr>Why aren’t there better technology choices?</vt:lpstr>
      <vt:lpstr>Continual optimization?  Cell Phones vs. Water Treatment</vt:lpstr>
      <vt:lpstr>Cell Phones vs. Municipal Water Treatment</vt:lpstr>
      <vt:lpstr>Why has the Private Sector Failed to Optimize Municipal Water Treatment?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Monroe Weber-Shirk</cp:lastModifiedBy>
  <cp:revision>319</cp:revision>
  <dcterms:created xsi:type="dcterms:W3CDTF">2004-03-30T20:17:17Z</dcterms:created>
  <dcterms:modified xsi:type="dcterms:W3CDTF">2022-01-06T13:57:20Z</dcterms:modified>
</cp:coreProperties>
</file>